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1" r:id="rId8"/>
    <p:sldId id="265" r:id="rId9"/>
    <p:sldId id="267" r:id="rId10"/>
    <p:sldId id="268" r:id="rId11"/>
    <p:sldId id="269" r:id="rId12"/>
    <p:sldId id="270" r:id="rId13"/>
    <p:sldId id="271" r:id="rId14"/>
    <p:sldId id="272" r:id="rId15"/>
    <p:sldId id="273" r:id="rId16"/>
    <p:sldId id="274" r:id="rId17"/>
    <p:sldId id="266"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9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5538C-F145-4241-BC8D-68469E0009C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574280F-0636-4ED8-B64E-63A470F3F186}">
      <dgm:prSet/>
      <dgm:spPr/>
      <dgm:t>
        <a:bodyPr/>
        <a:lstStyle/>
        <a:p>
          <a:r>
            <a:rPr lang="en-US" b="1" i="1" dirty="0">
              <a:latin typeface="Aptos Display" panose="020B0004020202020204" pitchFamily="34" charset="0"/>
            </a:rPr>
            <a:t>Hypothesis 1.</a:t>
          </a:r>
          <a:r>
            <a:rPr lang="en-US" b="0" i="0" dirty="0">
              <a:latin typeface="Aptos Display" panose="020B0004020202020204" pitchFamily="34" charset="0"/>
            </a:rPr>
            <a:t>Polarizing tweets sent by members of Congress will receive more engagement than non-polarizing tweets sent by members of Congress.</a:t>
          </a:r>
          <a:endParaRPr lang="en-US" dirty="0">
            <a:latin typeface="Aptos Display" panose="020B0004020202020204" pitchFamily="34" charset="0"/>
          </a:endParaRPr>
        </a:p>
      </dgm:t>
    </dgm:pt>
    <dgm:pt modelId="{A281E5F7-D9E0-4A19-94C3-56F186107987}" type="parTrans" cxnId="{883EC3C2-CBC3-4F8D-A71B-2577A655D256}">
      <dgm:prSet/>
      <dgm:spPr/>
      <dgm:t>
        <a:bodyPr/>
        <a:lstStyle/>
        <a:p>
          <a:endParaRPr lang="en-US"/>
        </a:p>
      </dgm:t>
    </dgm:pt>
    <dgm:pt modelId="{34DE5240-E852-4911-B6D8-F3431DB73AF3}" type="sibTrans" cxnId="{883EC3C2-CBC3-4F8D-A71B-2577A655D256}">
      <dgm:prSet/>
      <dgm:spPr/>
      <dgm:t>
        <a:bodyPr/>
        <a:lstStyle/>
        <a:p>
          <a:endParaRPr lang="en-US"/>
        </a:p>
      </dgm:t>
    </dgm:pt>
    <dgm:pt modelId="{B512A1BE-C5BD-4CFA-9FB4-EFEFD71F31E8}">
      <dgm:prSet/>
      <dgm:spPr/>
      <dgm:t>
        <a:bodyPr/>
        <a:lstStyle/>
        <a:p>
          <a:r>
            <a:rPr lang="en-US" b="1" i="1" dirty="0">
              <a:latin typeface="Aptos Display" panose="020B0004020202020204" pitchFamily="34" charset="0"/>
            </a:rPr>
            <a:t>Hypothesis 2.</a:t>
          </a:r>
          <a:r>
            <a:rPr lang="en-US" b="0" i="0" dirty="0">
              <a:latin typeface="Aptos Display" panose="020B0004020202020204" pitchFamily="34" charset="0"/>
            </a:rPr>
            <a:t>More ideologically extreme members of Congress will be more likely to use polarizing rhetoric in their tweets.</a:t>
          </a:r>
          <a:endParaRPr lang="en-US" dirty="0">
            <a:latin typeface="Aptos Display" panose="020B0004020202020204" pitchFamily="34" charset="0"/>
          </a:endParaRPr>
        </a:p>
      </dgm:t>
    </dgm:pt>
    <dgm:pt modelId="{0404A191-22D1-4B71-BE29-9A4014B39655}" type="parTrans" cxnId="{ECAC2747-9EF3-4DE2-AD92-CC98E52CE217}">
      <dgm:prSet/>
      <dgm:spPr/>
      <dgm:t>
        <a:bodyPr/>
        <a:lstStyle/>
        <a:p>
          <a:endParaRPr lang="en-US"/>
        </a:p>
      </dgm:t>
    </dgm:pt>
    <dgm:pt modelId="{39EE3BA5-9833-4321-998A-9B2E68A95CCB}" type="sibTrans" cxnId="{ECAC2747-9EF3-4DE2-AD92-CC98E52CE217}">
      <dgm:prSet/>
      <dgm:spPr/>
      <dgm:t>
        <a:bodyPr/>
        <a:lstStyle/>
        <a:p>
          <a:endParaRPr lang="en-US"/>
        </a:p>
      </dgm:t>
    </dgm:pt>
    <dgm:pt modelId="{8C399287-6CD5-4AD5-9B8F-C93F91573357}">
      <dgm:prSet/>
      <dgm:spPr/>
      <dgm:t>
        <a:bodyPr/>
        <a:lstStyle/>
        <a:p>
          <a:r>
            <a:rPr lang="en-US" b="1" i="1" dirty="0">
              <a:latin typeface="Aptos Display" panose="020B0004020202020204" pitchFamily="34" charset="0"/>
            </a:rPr>
            <a:t>Hypothesis 3.</a:t>
          </a:r>
          <a:r>
            <a:rPr lang="en-US" b="0" i="0" dirty="0">
              <a:latin typeface="Aptos Display" panose="020B0004020202020204" pitchFamily="34" charset="0"/>
            </a:rPr>
            <a:t>Members in safer electoral situations will be more likely to use polarizing rhetoric in their tweets.</a:t>
          </a:r>
          <a:endParaRPr lang="en-US" dirty="0">
            <a:latin typeface="Aptos Display" panose="020B0004020202020204" pitchFamily="34" charset="0"/>
          </a:endParaRPr>
        </a:p>
      </dgm:t>
    </dgm:pt>
    <dgm:pt modelId="{9FA684D7-AE28-46F7-9182-442AD1804466}" type="parTrans" cxnId="{DDFA9E06-6E2C-4C9B-A5F6-ECCAFC6C8720}">
      <dgm:prSet/>
      <dgm:spPr/>
      <dgm:t>
        <a:bodyPr/>
        <a:lstStyle/>
        <a:p>
          <a:endParaRPr lang="en-US"/>
        </a:p>
      </dgm:t>
    </dgm:pt>
    <dgm:pt modelId="{6799C954-2974-4BEF-9935-C01081DE377E}" type="sibTrans" cxnId="{DDFA9E06-6E2C-4C9B-A5F6-ECCAFC6C8720}">
      <dgm:prSet/>
      <dgm:spPr/>
      <dgm:t>
        <a:bodyPr/>
        <a:lstStyle/>
        <a:p>
          <a:endParaRPr lang="en-US"/>
        </a:p>
      </dgm:t>
    </dgm:pt>
    <dgm:pt modelId="{A97C32E0-1DA2-485E-806E-D0614F09D153}">
      <dgm:prSet/>
      <dgm:spPr/>
      <dgm:t>
        <a:bodyPr/>
        <a:lstStyle/>
        <a:p>
          <a:r>
            <a:rPr lang="en-US" b="1" i="1" dirty="0">
              <a:latin typeface="Aptos Display" panose="020B0004020202020204" pitchFamily="34" charset="0"/>
            </a:rPr>
            <a:t>Hypothesis 4.</a:t>
          </a:r>
          <a:r>
            <a:rPr lang="en-US" b="0" i="0" dirty="0">
              <a:latin typeface="Aptos Display" panose="020B0004020202020204" pitchFamily="34" charset="0"/>
            </a:rPr>
            <a:t>Members of Congress who are not in the president’s party will be more likely to use polarizing rhetoric in their tweets than those in the president’s party</a:t>
          </a:r>
          <a:endParaRPr lang="en-US" dirty="0">
            <a:latin typeface="Aptos Display" panose="020B0004020202020204" pitchFamily="34" charset="0"/>
          </a:endParaRPr>
        </a:p>
      </dgm:t>
    </dgm:pt>
    <dgm:pt modelId="{E92E9380-BB5A-4572-925C-B484A76EC07E}" type="parTrans" cxnId="{EAE0A529-8F49-4AD6-8FE1-29BAC96F5752}">
      <dgm:prSet/>
      <dgm:spPr/>
      <dgm:t>
        <a:bodyPr/>
        <a:lstStyle/>
        <a:p>
          <a:endParaRPr lang="en-US"/>
        </a:p>
      </dgm:t>
    </dgm:pt>
    <dgm:pt modelId="{43EE78EC-F23C-40D6-9243-9B6D2D4E4349}" type="sibTrans" cxnId="{EAE0A529-8F49-4AD6-8FE1-29BAC96F5752}">
      <dgm:prSet/>
      <dgm:spPr/>
      <dgm:t>
        <a:bodyPr/>
        <a:lstStyle/>
        <a:p>
          <a:endParaRPr lang="en-US"/>
        </a:p>
      </dgm:t>
    </dgm:pt>
    <dgm:pt modelId="{AD5C1C0C-B677-498F-A8E1-70A9A9697F91}">
      <dgm:prSet/>
      <dgm:spPr/>
      <dgm:t>
        <a:bodyPr/>
        <a:lstStyle/>
        <a:p>
          <a:r>
            <a:rPr lang="en-US" b="1" i="1" dirty="0">
              <a:latin typeface="Aptos Display" panose="020B0004020202020204" pitchFamily="34" charset="0"/>
            </a:rPr>
            <a:t>Hypothesis 5.</a:t>
          </a:r>
          <a:r>
            <a:rPr lang="en-US" b="0" i="0" dirty="0">
              <a:latin typeface="Aptos Display" panose="020B0004020202020204" pitchFamily="34" charset="0"/>
            </a:rPr>
            <a:t>Polarizing tweets from members of Congress will lead to increased campaign donations.</a:t>
          </a:r>
          <a:endParaRPr lang="en-US" dirty="0">
            <a:latin typeface="Aptos Display" panose="020B0004020202020204" pitchFamily="34" charset="0"/>
          </a:endParaRPr>
        </a:p>
      </dgm:t>
    </dgm:pt>
    <dgm:pt modelId="{F4612E63-F97A-43C8-9856-1DCF3E978F10}" type="parTrans" cxnId="{05CAA51A-234C-4D8F-B7C6-6FEC7360AB4F}">
      <dgm:prSet/>
      <dgm:spPr/>
      <dgm:t>
        <a:bodyPr/>
        <a:lstStyle/>
        <a:p>
          <a:endParaRPr lang="en-US"/>
        </a:p>
      </dgm:t>
    </dgm:pt>
    <dgm:pt modelId="{2973A725-4583-4C63-BEF9-BCDAB7F6957F}" type="sibTrans" cxnId="{05CAA51A-234C-4D8F-B7C6-6FEC7360AB4F}">
      <dgm:prSet/>
      <dgm:spPr/>
      <dgm:t>
        <a:bodyPr/>
        <a:lstStyle/>
        <a:p>
          <a:endParaRPr lang="en-US"/>
        </a:p>
      </dgm:t>
    </dgm:pt>
    <dgm:pt modelId="{F4990E29-F2F7-4E66-81CA-1086CE41C37A}" type="pres">
      <dgm:prSet presAssocID="{EAF5538C-F145-4241-BC8D-68469E0009C3}" presName="vert0" presStyleCnt="0">
        <dgm:presLayoutVars>
          <dgm:dir/>
          <dgm:animOne val="branch"/>
          <dgm:animLvl val="lvl"/>
        </dgm:presLayoutVars>
      </dgm:prSet>
      <dgm:spPr/>
    </dgm:pt>
    <dgm:pt modelId="{7A95B7E8-7820-4A34-ACAE-11365BBA961A}" type="pres">
      <dgm:prSet presAssocID="{F574280F-0636-4ED8-B64E-63A470F3F186}" presName="thickLine" presStyleLbl="alignNode1" presStyleIdx="0" presStyleCnt="5"/>
      <dgm:spPr/>
    </dgm:pt>
    <dgm:pt modelId="{6CE1F285-7CD5-42EF-9C22-27665CC5E7FC}" type="pres">
      <dgm:prSet presAssocID="{F574280F-0636-4ED8-B64E-63A470F3F186}" presName="horz1" presStyleCnt="0"/>
      <dgm:spPr/>
    </dgm:pt>
    <dgm:pt modelId="{BB74E46E-1B04-4931-A846-C045D42B12B7}" type="pres">
      <dgm:prSet presAssocID="{F574280F-0636-4ED8-B64E-63A470F3F186}" presName="tx1" presStyleLbl="revTx" presStyleIdx="0" presStyleCnt="5"/>
      <dgm:spPr/>
    </dgm:pt>
    <dgm:pt modelId="{3002B53F-9D08-40F8-A23F-3DFAEC944ABC}" type="pres">
      <dgm:prSet presAssocID="{F574280F-0636-4ED8-B64E-63A470F3F186}" presName="vert1" presStyleCnt="0"/>
      <dgm:spPr/>
    </dgm:pt>
    <dgm:pt modelId="{B549F501-05A3-4F93-A7C2-320205D6DACA}" type="pres">
      <dgm:prSet presAssocID="{B512A1BE-C5BD-4CFA-9FB4-EFEFD71F31E8}" presName="thickLine" presStyleLbl="alignNode1" presStyleIdx="1" presStyleCnt="5"/>
      <dgm:spPr/>
    </dgm:pt>
    <dgm:pt modelId="{F06C7157-8E3E-4D32-8FDE-D3C9D50F6802}" type="pres">
      <dgm:prSet presAssocID="{B512A1BE-C5BD-4CFA-9FB4-EFEFD71F31E8}" presName="horz1" presStyleCnt="0"/>
      <dgm:spPr/>
    </dgm:pt>
    <dgm:pt modelId="{DEEF07B0-2BD6-4852-ADF1-0B8E587FD443}" type="pres">
      <dgm:prSet presAssocID="{B512A1BE-C5BD-4CFA-9FB4-EFEFD71F31E8}" presName="tx1" presStyleLbl="revTx" presStyleIdx="1" presStyleCnt="5"/>
      <dgm:spPr/>
    </dgm:pt>
    <dgm:pt modelId="{341A1B09-6A42-419A-B6D5-1758E7A09894}" type="pres">
      <dgm:prSet presAssocID="{B512A1BE-C5BD-4CFA-9FB4-EFEFD71F31E8}" presName="vert1" presStyleCnt="0"/>
      <dgm:spPr/>
    </dgm:pt>
    <dgm:pt modelId="{0E58DCDD-BE07-403F-A16E-A849BAB44DB0}" type="pres">
      <dgm:prSet presAssocID="{8C399287-6CD5-4AD5-9B8F-C93F91573357}" presName="thickLine" presStyleLbl="alignNode1" presStyleIdx="2" presStyleCnt="5"/>
      <dgm:spPr/>
    </dgm:pt>
    <dgm:pt modelId="{074D2F93-6AAB-4830-9F6E-BCAB9F3233D6}" type="pres">
      <dgm:prSet presAssocID="{8C399287-6CD5-4AD5-9B8F-C93F91573357}" presName="horz1" presStyleCnt="0"/>
      <dgm:spPr/>
    </dgm:pt>
    <dgm:pt modelId="{A79C5B8B-5F43-4C7E-B9BD-E505F6D91526}" type="pres">
      <dgm:prSet presAssocID="{8C399287-6CD5-4AD5-9B8F-C93F91573357}" presName="tx1" presStyleLbl="revTx" presStyleIdx="2" presStyleCnt="5"/>
      <dgm:spPr/>
    </dgm:pt>
    <dgm:pt modelId="{563FDF8C-7D1C-45CE-B5E1-4A94C4D1F9A4}" type="pres">
      <dgm:prSet presAssocID="{8C399287-6CD5-4AD5-9B8F-C93F91573357}" presName="vert1" presStyleCnt="0"/>
      <dgm:spPr/>
    </dgm:pt>
    <dgm:pt modelId="{946AE447-6D5D-404C-962F-2B3C84B70EE8}" type="pres">
      <dgm:prSet presAssocID="{A97C32E0-1DA2-485E-806E-D0614F09D153}" presName="thickLine" presStyleLbl="alignNode1" presStyleIdx="3" presStyleCnt="5"/>
      <dgm:spPr/>
    </dgm:pt>
    <dgm:pt modelId="{972D9595-0A5C-41C7-8B1D-D0C75E0C964D}" type="pres">
      <dgm:prSet presAssocID="{A97C32E0-1DA2-485E-806E-D0614F09D153}" presName="horz1" presStyleCnt="0"/>
      <dgm:spPr/>
    </dgm:pt>
    <dgm:pt modelId="{900AF600-BDB6-49B3-B35B-83087A871083}" type="pres">
      <dgm:prSet presAssocID="{A97C32E0-1DA2-485E-806E-D0614F09D153}" presName="tx1" presStyleLbl="revTx" presStyleIdx="3" presStyleCnt="5"/>
      <dgm:spPr/>
    </dgm:pt>
    <dgm:pt modelId="{575004C6-F4E2-423C-898D-05DB6C340384}" type="pres">
      <dgm:prSet presAssocID="{A97C32E0-1DA2-485E-806E-D0614F09D153}" presName="vert1" presStyleCnt="0"/>
      <dgm:spPr/>
    </dgm:pt>
    <dgm:pt modelId="{0F4E4388-D7E2-4CA5-A4A3-FBE6EB5F3375}" type="pres">
      <dgm:prSet presAssocID="{AD5C1C0C-B677-498F-A8E1-70A9A9697F91}" presName="thickLine" presStyleLbl="alignNode1" presStyleIdx="4" presStyleCnt="5"/>
      <dgm:spPr/>
    </dgm:pt>
    <dgm:pt modelId="{04D78A7B-8C9D-4736-847D-B1569516AAF1}" type="pres">
      <dgm:prSet presAssocID="{AD5C1C0C-B677-498F-A8E1-70A9A9697F91}" presName="horz1" presStyleCnt="0"/>
      <dgm:spPr/>
    </dgm:pt>
    <dgm:pt modelId="{41B759A4-2004-4678-8E23-7B14F6A16DDA}" type="pres">
      <dgm:prSet presAssocID="{AD5C1C0C-B677-498F-A8E1-70A9A9697F91}" presName="tx1" presStyleLbl="revTx" presStyleIdx="4" presStyleCnt="5"/>
      <dgm:spPr/>
    </dgm:pt>
    <dgm:pt modelId="{5C65F076-D649-48CD-A7B3-E3001886288E}" type="pres">
      <dgm:prSet presAssocID="{AD5C1C0C-B677-498F-A8E1-70A9A9697F91}" presName="vert1" presStyleCnt="0"/>
      <dgm:spPr/>
    </dgm:pt>
  </dgm:ptLst>
  <dgm:cxnLst>
    <dgm:cxn modelId="{0A091201-2D6E-44E0-A0F7-E046319B29FE}" type="presOf" srcId="{8C399287-6CD5-4AD5-9B8F-C93F91573357}" destId="{A79C5B8B-5F43-4C7E-B9BD-E505F6D91526}" srcOrd="0" destOrd="0" presId="urn:microsoft.com/office/officeart/2008/layout/LinedList"/>
    <dgm:cxn modelId="{DDFA9E06-6E2C-4C9B-A5F6-ECCAFC6C8720}" srcId="{EAF5538C-F145-4241-BC8D-68469E0009C3}" destId="{8C399287-6CD5-4AD5-9B8F-C93F91573357}" srcOrd="2" destOrd="0" parTransId="{9FA684D7-AE28-46F7-9182-442AD1804466}" sibTransId="{6799C954-2974-4BEF-9935-C01081DE377E}"/>
    <dgm:cxn modelId="{05CAA51A-234C-4D8F-B7C6-6FEC7360AB4F}" srcId="{EAF5538C-F145-4241-BC8D-68469E0009C3}" destId="{AD5C1C0C-B677-498F-A8E1-70A9A9697F91}" srcOrd="4" destOrd="0" parTransId="{F4612E63-F97A-43C8-9856-1DCF3E978F10}" sibTransId="{2973A725-4583-4C63-BEF9-BCDAB7F6957F}"/>
    <dgm:cxn modelId="{EAE0A529-8F49-4AD6-8FE1-29BAC96F5752}" srcId="{EAF5538C-F145-4241-BC8D-68469E0009C3}" destId="{A97C32E0-1DA2-485E-806E-D0614F09D153}" srcOrd="3" destOrd="0" parTransId="{E92E9380-BB5A-4572-925C-B484A76EC07E}" sibTransId="{43EE78EC-F23C-40D6-9243-9B6D2D4E4349}"/>
    <dgm:cxn modelId="{E6477536-3DEB-420E-BFA5-D32BF5948A18}" type="presOf" srcId="{B512A1BE-C5BD-4CFA-9FB4-EFEFD71F31E8}" destId="{DEEF07B0-2BD6-4852-ADF1-0B8E587FD443}" srcOrd="0" destOrd="0" presId="urn:microsoft.com/office/officeart/2008/layout/LinedList"/>
    <dgm:cxn modelId="{F243B85E-58DE-445F-A53D-03BEDF81A25A}" type="presOf" srcId="{EAF5538C-F145-4241-BC8D-68469E0009C3}" destId="{F4990E29-F2F7-4E66-81CA-1086CE41C37A}" srcOrd="0" destOrd="0" presId="urn:microsoft.com/office/officeart/2008/layout/LinedList"/>
    <dgm:cxn modelId="{ECAC2747-9EF3-4DE2-AD92-CC98E52CE217}" srcId="{EAF5538C-F145-4241-BC8D-68469E0009C3}" destId="{B512A1BE-C5BD-4CFA-9FB4-EFEFD71F31E8}" srcOrd="1" destOrd="0" parTransId="{0404A191-22D1-4B71-BE29-9A4014B39655}" sibTransId="{39EE3BA5-9833-4321-998A-9B2E68A95CCB}"/>
    <dgm:cxn modelId="{607D806B-3602-4E79-BE29-C4B1FF34DD80}" type="presOf" srcId="{AD5C1C0C-B677-498F-A8E1-70A9A9697F91}" destId="{41B759A4-2004-4678-8E23-7B14F6A16DDA}" srcOrd="0" destOrd="0" presId="urn:microsoft.com/office/officeart/2008/layout/LinedList"/>
    <dgm:cxn modelId="{B5E6D46B-0620-4465-A030-C6B21F3169D2}" type="presOf" srcId="{A97C32E0-1DA2-485E-806E-D0614F09D153}" destId="{900AF600-BDB6-49B3-B35B-83087A871083}" srcOrd="0" destOrd="0" presId="urn:microsoft.com/office/officeart/2008/layout/LinedList"/>
    <dgm:cxn modelId="{07FF3DA8-1470-46A2-9E98-329E1ED28F3C}" type="presOf" srcId="{F574280F-0636-4ED8-B64E-63A470F3F186}" destId="{BB74E46E-1B04-4931-A846-C045D42B12B7}" srcOrd="0" destOrd="0" presId="urn:microsoft.com/office/officeart/2008/layout/LinedList"/>
    <dgm:cxn modelId="{883EC3C2-CBC3-4F8D-A71B-2577A655D256}" srcId="{EAF5538C-F145-4241-BC8D-68469E0009C3}" destId="{F574280F-0636-4ED8-B64E-63A470F3F186}" srcOrd="0" destOrd="0" parTransId="{A281E5F7-D9E0-4A19-94C3-56F186107987}" sibTransId="{34DE5240-E852-4911-B6D8-F3431DB73AF3}"/>
    <dgm:cxn modelId="{A1D8C6B0-F3BE-4DD9-9DED-25A32F040640}" type="presParOf" srcId="{F4990E29-F2F7-4E66-81CA-1086CE41C37A}" destId="{7A95B7E8-7820-4A34-ACAE-11365BBA961A}" srcOrd="0" destOrd="0" presId="urn:microsoft.com/office/officeart/2008/layout/LinedList"/>
    <dgm:cxn modelId="{1D29C501-C038-41B3-9934-522B353196A2}" type="presParOf" srcId="{F4990E29-F2F7-4E66-81CA-1086CE41C37A}" destId="{6CE1F285-7CD5-42EF-9C22-27665CC5E7FC}" srcOrd="1" destOrd="0" presId="urn:microsoft.com/office/officeart/2008/layout/LinedList"/>
    <dgm:cxn modelId="{FAA8931B-6B73-40B6-882D-4CB234CBF3BA}" type="presParOf" srcId="{6CE1F285-7CD5-42EF-9C22-27665CC5E7FC}" destId="{BB74E46E-1B04-4931-A846-C045D42B12B7}" srcOrd="0" destOrd="0" presId="urn:microsoft.com/office/officeart/2008/layout/LinedList"/>
    <dgm:cxn modelId="{7A85CE25-3217-46D8-A435-D69FF182B87B}" type="presParOf" srcId="{6CE1F285-7CD5-42EF-9C22-27665CC5E7FC}" destId="{3002B53F-9D08-40F8-A23F-3DFAEC944ABC}" srcOrd="1" destOrd="0" presId="urn:microsoft.com/office/officeart/2008/layout/LinedList"/>
    <dgm:cxn modelId="{1BAA8E37-8395-4DC1-ACAB-EF220BD279B9}" type="presParOf" srcId="{F4990E29-F2F7-4E66-81CA-1086CE41C37A}" destId="{B549F501-05A3-4F93-A7C2-320205D6DACA}" srcOrd="2" destOrd="0" presId="urn:microsoft.com/office/officeart/2008/layout/LinedList"/>
    <dgm:cxn modelId="{D6559378-BEF6-4281-AA0E-1E29CA989B8E}" type="presParOf" srcId="{F4990E29-F2F7-4E66-81CA-1086CE41C37A}" destId="{F06C7157-8E3E-4D32-8FDE-D3C9D50F6802}" srcOrd="3" destOrd="0" presId="urn:microsoft.com/office/officeart/2008/layout/LinedList"/>
    <dgm:cxn modelId="{27131008-2F25-4849-8EE7-A4F369B47833}" type="presParOf" srcId="{F06C7157-8E3E-4D32-8FDE-D3C9D50F6802}" destId="{DEEF07B0-2BD6-4852-ADF1-0B8E587FD443}" srcOrd="0" destOrd="0" presId="urn:microsoft.com/office/officeart/2008/layout/LinedList"/>
    <dgm:cxn modelId="{726C3549-23E9-4750-A4B5-49C608457D52}" type="presParOf" srcId="{F06C7157-8E3E-4D32-8FDE-D3C9D50F6802}" destId="{341A1B09-6A42-419A-B6D5-1758E7A09894}" srcOrd="1" destOrd="0" presId="urn:microsoft.com/office/officeart/2008/layout/LinedList"/>
    <dgm:cxn modelId="{4059C80C-17B6-4FAF-9887-E60A644367A4}" type="presParOf" srcId="{F4990E29-F2F7-4E66-81CA-1086CE41C37A}" destId="{0E58DCDD-BE07-403F-A16E-A849BAB44DB0}" srcOrd="4" destOrd="0" presId="urn:microsoft.com/office/officeart/2008/layout/LinedList"/>
    <dgm:cxn modelId="{1DDF335A-F3E9-4FB6-9EED-5AAE77872B05}" type="presParOf" srcId="{F4990E29-F2F7-4E66-81CA-1086CE41C37A}" destId="{074D2F93-6AAB-4830-9F6E-BCAB9F3233D6}" srcOrd="5" destOrd="0" presId="urn:microsoft.com/office/officeart/2008/layout/LinedList"/>
    <dgm:cxn modelId="{7EA8C0C6-1DD6-459B-A09E-A30902B99741}" type="presParOf" srcId="{074D2F93-6AAB-4830-9F6E-BCAB9F3233D6}" destId="{A79C5B8B-5F43-4C7E-B9BD-E505F6D91526}" srcOrd="0" destOrd="0" presId="urn:microsoft.com/office/officeart/2008/layout/LinedList"/>
    <dgm:cxn modelId="{BEAB9367-B974-4741-AE7F-37F18872DDB4}" type="presParOf" srcId="{074D2F93-6AAB-4830-9F6E-BCAB9F3233D6}" destId="{563FDF8C-7D1C-45CE-B5E1-4A94C4D1F9A4}" srcOrd="1" destOrd="0" presId="urn:microsoft.com/office/officeart/2008/layout/LinedList"/>
    <dgm:cxn modelId="{E8BD02D1-2A02-4F1E-B6CB-89E4837AFC42}" type="presParOf" srcId="{F4990E29-F2F7-4E66-81CA-1086CE41C37A}" destId="{946AE447-6D5D-404C-962F-2B3C84B70EE8}" srcOrd="6" destOrd="0" presId="urn:microsoft.com/office/officeart/2008/layout/LinedList"/>
    <dgm:cxn modelId="{DF8FC98E-1DFF-4486-A6F8-09F03CC8BD91}" type="presParOf" srcId="{F4990E29-F2F7-4E66-81CA-1086CE41C37A}" destId="{972D9595-0A5C-41C7-8B1D-D0C75E0C964D}" srcOrd="7" destOrd="0" presId="urn:microsoft.com/office/officeart/2008/layout/LinedList"/>
    <dgm:cxn modelId="{FD27A43A-ECA8-403E-8EC0-B51EBAEBAEDD}" type="presParOf" srcId="{972D9595-0A5C-41C7-8B1D-D0C75E0C964D}" destId="{900AF600-BDB6-49B3-B35B-83087A871083}" srcOrd="0" destOrd="0" presId="urn:microsoft.com/office/officeart/2008/layout/LinedList"/>
    <dgm:cxn modelId="{0BC644FE-DE52-45C5-838A-C39BB7B75436}" type="presParOf" srcId="{972D9595-0A5C-41C7-8B1D-D0C75E0C964D}" destId="{575004C6-F4E2-423C-898D-05DB6C340384}" srcOrd="1" destOrd="0" presId="urn:microsoft.com/office/officeart/2008/layout/LinedList"/>
    <dgm:cxn modelId="{6621E40F-105B-45FD-9AB8-1EF839BD95D2}" type="presParOf" srcId="{F4990E29-F2F7-4E66-81CA-1086CE41C37A}" destId="{0F4E4388-D7E2-4CA5-A4A3-FBE6EB5F3375}" srcOrd="8" destOrd="0" presId="urn:microsoft.com/office/officeart/2008/layout/LinedList"/>
    <dgm:cxn modelId="{E5F8573D-3FC7-4FB7-BBA1-2B94FB8BB531}" type="presParOf" srcId="{F4990E29-F2F7-4E66-81CA-1086CE41C37A}" destId="{04D78A7B-8C9D-4736-847D-B1569516AAF1}" srcOrd="9" destOrd="0" presId="urn:microsoft.com/office/officeart/2008/layout/LinedList"/>
    <dgm:cxn modelId="{461CA56E-07F5-461D-8431-2DA59CF95F91}" type="presParOf" srcId="{04D78A7B-8C9D-4736-847D-B1569516AAF1}" destId="{41B759A4-2004-4678-8E23-7B14F6A16DDA}" srcOrd="0" destOrd="0" presId="urn:microsoft.com/office/officeart/2008/layout/LinedList"/>
    <dgm:cxn modelId="{5F0E2BDC-1780-431E-A5F6-82DEF7279736}" type="presParOf" srcId="{04D78A7B-8C9D-4736-847D-B1569516AAF1}" destId="{5C65F076-D649-48CD-A7B3-E300188628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5B7E8-7820-4A34-ACAE-11365BBA961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4E46E-1B04-4931-A846-C045D42B12B7}">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dirty="0">
              <a:latin typeface="Aptos Display" panose="020B0004020202020204" pitchFamily="34" charset="0"/>
            </a:rPr>
            <a:t>Hypothesis 1.</a:t>
          </a:r>
          <a:r>
            <a:rPr lang="en-US" sz="2300" b="0" i="0" kern="1200" dirty="0">
              <a:latin typeface="Aptos Display" panose="020B0004020202020204" pitchFamily="34" charset="0"/>
            </a:rPr>
            <a:t>Polarizing tweets sent by members of Congress will receive more engagement than non-polarizing tweets sent by members of Congress.</a:t>
          </a:r>
          <a:endParaRPr lang="en-US" sz="2300" kern="1200" dirty="0">
            <a:latin typeface="Aptos Display" panose="020B0004020202020204" pitchFamily="34" charset="0"/>
          </a:endParaRPr>
        </a:p>
      </dsp:txBody>
      <dsp:txXfrm>
        <a:off x="0" y="531"/>
        <a:ext cx="10515600" cy="870055"/>
      </dsp:txXfrm>
    </dsp:sp>
    <dsp:sp modelId="{B549F501-05A3-4F93-A7C2-320205D6DACA}">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F07B0-2BD6-4852-ADF1-0B8E587FD443}">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dirty="0">
              <a:latin typeface="Aptos Display" panose="020B0004020202020204" pitchFamily="34" charset="0"/>
            </a:rPr>
            <a:t>Hypothesis 2.</a:t>
          </a:r>
          <a:r>
            <a:rPr lang="en-US" sz="2300" b="0" i="0" kern="1200" dirty="0">
              <a:latin typeface="Aptos Display" panose="020B0004020202020204" pitchFamily="34" charset="0"/>
            </a:rPr>
            <a:t>More ideologically extreme members of Congress will be more likely to use polarizing rhetoric in their tweets.</a:t>
          </a:r>
          <a:endParaRPr lang="en-US" sz="2300" kern="1200" dirty="0">
            <a:latin typeface="Aptos Display" panose="020B0004020202020204" pitchFamily="34" charset="0"/>
          </a:endParaRPr>
        </a:p>
      </dsp:txBody>
      <dsp:txXfrm>
        <a:off x="0" y="870586"/>
        <a:ext cx="10515600" cy="870055"/>
      </dsp:txXfrm>
    </dsp:sp>
    <dsp:sp modelId="{0E58DCDD-BE07-403F-A16E-A849BAB44DB0}">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C5B8B-5F43-4C7E-B9BD-E505F6D9152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dirty="0">
              <a:latin typeface="Aptos Display" panose="020B0004020202020204" pitchFamily="34" charset="0"/>
            </a:rPr>
            <a:t>Hypothesis 3.</a:t>
          </a:r>
          <a:r>
            <a:rPr lang="en-US" sz="2300" b="0" i="0" kern="1200" dirty="0">
              <a:latin typeface="Aptos Display" panose="020B0004020202020204" pitchFamily="34" charset="0"/>
            </a:rPr>
            <a:t>Members in safer electoral situations will be more likely to use polarizing rhetoric in their tweets.</a:t>
          </a:r>
          <a:endParaRPr lang="en-US" sz="2300" kern="1200" dirty="0">
            <a:latin typeface="Aptos Display" panose="020B0004020202020204" pitchFamily="34" charset="0"/>
          </a:endParaRPr>
        </a:p>
      </dsp:txBody>
      <dsp:txXfrm>
        <a:off x="0" y="1740641"/>
        <a:ext cx="10515600" cy="870055"/>
      </dsp:txXfrm>
    </dsp:sp>
    <dsp:sp modelId="{946AE447-6D5D-404C-962F-2B3C84B70EE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AF600-BDB6-49B3-B35B-83087A871083}">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dirty="0">
              <a:latin typeface="Aptos Display" panose="020B0004020202020204" pitchFamily="34" charset="0"/>
            </a:rPr>
            <a:t>Hypothesis 4.</a:t>
          </a:r>
          <a:r>
            <a:rPr lang="en-US" sz="2300" b="0" i="0" kern="1200" dirty="0">
              <a:latin typeface="Aptos Display" panose="020B0004020202020204" pitchFamily="34" charset="0"/>
            </a:rPr>
            <a:t>Members of Congress who are not in the president’s party will be more likely to use polarizing rhetoric in their tweets than those in the president’s party</a:t>
          </a:r>
          <a:endParaRPr lang="en-US" sz="2300" kern="1200" dirty="0">
            <a:latin typeface="Aptos Display" panose="020B0004020202020204" pitchFamily="34" charset="0"/>
          </a:endParaRPr>
        </a:p>
      </dsp:txBody>
      <dsp:txXfrm>
        <a:off x="0" y="2610696"/>
        <a:ext cx="10515600" cy="870055"/>
      </dsp:txXfrm>
    </dsp:sp>
    <dsp:sp modelId="{0F4E4388-D7E2-4CA5-A4A3-FBE6EB5F3375}">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759A4-2004-4678-8E23-7B14F6A16DD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1" kern="1200" dirty="0">
              <a:latin typeface="Aptos Display" panose="020B0004020202020204" pitchFamily="34" charset="0"/>
            </a:rPr>
            <a:t>Hypothesis 5.</a:t>
          </a:r>
          <a:r>
            <a:rPr lang="en-US" sz="2300" b="0" i="0" kern="1200" dirty="0">
              <a:latin typeface="Aptos Display" panose="020B0004020202020204" pitchFamily="34" charset="0"/>
            </a:rPr>
            <a:t>Polarizing tweets from members of Congress will lead to increased campaign donations.</a:t>
          </a:r>
          <a:endParaRPr lang="en-US" sz="2300" kern="1200" dirty="0">
            <a:latin typeface="Aptos Display" panose="020B0004020202020204" pitchFamily="34" charset="0"/>
          </a:endParaRP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4D51-93B2-FB86-0E98-B30CF2CFE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F8EE1-3E4F-1811-403E-D9564BCFD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E74A14-371A-E6FC-A32B-0329AAAE2D10}"/>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F32A02F6-AEE3-A0EA-CE42-345129964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C342C-037D-EE69-2221-BFA6D1C78E74}"/>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57316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C016-39AA-CBBA-95FD-DAC10876C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E58B6-50EF-8956-D0C1-9D44575D0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5A02F-EE3C-60CA-27B2-BA9B790C7688}"/>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04B4CB67-80A8-07C3-0195-24603DEE5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5E02B-7591-BCA0-5231-57210FB093E8}"/>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283690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7BBF7-21B3-53A0-1F93-EA022AB7F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B9858-D8FC-9ECE-DCF6-CDDD0C05E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DBF57-4E40-3DA1-5106-C9430C698D05}"/>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8612FBAB-D491-6D01-8582-756071272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34BE3-908A-8220-BCB8-A868C213FF09}"/>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321990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B2E0-AEAD-0D1C-0DD9-A17AD23C4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C2C95-C922-F45B-260D-36728DC15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A57A3-7F2E-A48D-A79F-ECFF158C7258}"/>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98170CB0-7003-FC97-FD07-DC5F48FE4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A10FC-2F5B-B563-E9A0-F25FF572D872}"/>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146660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3DAA-B45F-934B-5932-74A24E569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643728-347D-16A0-E6A3-D5385C90D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023D8-BB5B-7F15-B431-4418D0856AA6}"/>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18D6B367-0A6F-A36B-9E8A-54C815EAF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7BD8A-D256-AD05-5B46-02A50C1EFF71}"/>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158820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00A6-04C9-0EDD-D751-1CA722C66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854DF-302A-A0B5-C536-FAC4CFA700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27FA6-9B5B-42A9-D6A8-911E34054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C9EB5-3C3E-6F5C-09DB-7B8E8E94672B}"/>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6" name="Footer Placeholder 5">
            <a:extLst>
              <a:ext uri="{FF2B5EF4-FFF2-40B4-BE49-F238E27FC236}">
                <a16:creationId xmlns:a16="http://schemas.microsoft.com/office/drawing/2014/main" id="{9ACA5C17-9056-3653-433C-D204C957A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44407-FC43-57BD-B386-6FC040BAB023}"/>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57109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9597-9FCC-A0D7-07AC-6070464D97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719FC-3296-D961-D423-1716146A2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743EF6-69C9-6A4D-AD27-2BD9A693BA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26A03-ED06-F5F3-3381-76DECA474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552DF-6FD7-EB68-17FC-D4BFA67A9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5C532-2304-6D7F-DC56-3BB3591C089B}"/>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8" name="Footer Placeholder 7">
            <a:extLst>
              <a:ext uri="{FF2B5EF4-FFF2-40B4-BE49-F238E27FC236}">
                <a16:creationId xmlns:a16="http://schemas.microsoft.com/office/drawing/2014/main" id="{4181D946-65BD-1333-8CCB-0890D50C3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168C5-CA3D-69A8-7E0E-31C2EBE9130F}"/>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89719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2585-2725-7ED8-CBFB-D37687193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BD857-8FEE-E1D9-4BD6-50524EAA43E5}"/>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4" name="Footer Placeholder 3">
            <a:extLst>
              <a:ext uri="{FF2B5EF4-FFF2-40B4-BE49-F238E27FC236}">
                <a16:creationId xmlns:a16="http://schemas.microsoft.com/office/drawing/2014/main" id="{744B15FF-32AB-7FB5-B434-961C24844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B4A1F-82AC-7058-2350-D261F810CEF9}"/>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382314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A3C28-027E-3F5E-6760-96540BFC7D1D}"/>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3" name="Footer Placeholder 2">
            <a:extLst>
              <a:ext uri="{FF2B5EF4-FFF2-40B4-BE49-F238E27FC236}">
                <a16:creationId xmlns:a16="http://schemas.microsoft.com/office/drawing/2014/main" id="{8FEDFE67-1655-6F36-B6AD-0CE152F915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5C33C9-0AB6-7692-6DFE-FDA567BC7FCA}"/>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347244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820F-7B03-E434-589E-304FD72C4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7133F-3979-3303-44D4-A25DD6D87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B9177-3EC3-87DC-851B-226F29492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0A9A1-011E-F321-0CB6-3BB8E94F3B54}"/>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6" name="Footer Placeholder 5">
            <a:extLst>
              <a:ext uri="{FF2B5EF4-FFF2-40B4-BE49-F238E27FC236}">
                <a16:creationId xmlns:a16="http://schemas.microsoft.com/office/drawing/2014/main" id="{DF928227-935A-92A2-67C7-07D5FA9D7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16104-A8BF-A52B-6E38-C573644C8803}"/>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221859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42AA-45CB-B8E6-0088-3AD545958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8E96B0-9E63-4988-DFF8-C428CABF4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0997D2-A39E-E99A-A126-CF5065E2D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70543-794E-C155-EC2C-975F41CC1900}"/>
              </a:ext>
            </a:extLst>
          </p:cNvPr>
          <p:cNvSpPr>
            <a:spLocks noGrp="1"/>
          </p:cNvSpPr>
          <p:nvPr>
            <p:ph type="dt" sz="half" idx="10"/>
          </p:nvPr>
        </p:nvSpPr>
        <p:spPr/>
        <p:txBody>
          <a:bodyPr/>
          <a:lstStyle/>
          <a:p>
            <a:fld id="{F41573A0-319B-4EA5-8F38-024AA97C1E61}" type="datetimeFigureOut">
              <a:rPr lang="en-US" smtClean="0"/>
              <a:t>10/26/2023</a:t>
            </a:fld>
            <a:endParaRPr lang="en-US"/>
          </a:p>
        </p:txBody>
      </p:sp>
      <p:sp>
        <p:nvSpPr>
          <p:cNvPr id="6" name="Footer Placeholder 5">
            <a:extLst>
              <a:ext uri="{FF2B5EF4-FFF2-40B4-BE49-F238E27FC236}">
                <a16:creationId xmlns:a16="http://schemas.microsoft.com/office/drawing/2014/main" id="{6743056B-DB97-B5AE-C482-68DEEFC97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4B729-3462-D37B-C8D7-72A8FB20FF82}"/>
              </a:ext>
            </a:extLst>
          </p:cNvPr>
          <p:cNvSpPr>
            <a:spLocks noGrp="1"/>
          </p:cNvSpPr>
          <p:nvPr>
            <p:ph type="sldNum" sz="quarter" idx="12"/>
          </p:nvPr>
        </p:nvSpPr>
        <p:spPr/>
        <p:txBody>
          <a:bodyPr/>
          <a:lstStyle/>
          <a:p>
            <a:fld id="{0CAAF1DA-F35E-4B7A-AC0A-C6DF2E966F61}" type="slidenum">
              <a:rPr lang="en-US" smtClean="0"/>
              <a:t>‹#›</a:t>
            </a:fld>
            <a:endParaRPr lang="en-US"/>
          </a:p>
        </p:txBody>
      </p:sp>
    </p:spTree>
    <p:extLst>
      <p:ext uri="{BB962C8B-B14F-4D97-AF65-F5344CB8AC3E}">
        <p14:creationId xmlns:p14="http://schemas.microsoft.com/office/powerpoint/2010/main" val="382042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EA9A9-6005-4192-02C0-9E69C9B4F4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DD34A2-C597-F9F8-FF2C-C065A3F19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A437A-42C3-6EBB-F25D-45FFA29C6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573A0-319B-4EA5-8F38-024AA97C1E61}" type="datetimeFigureOut">
              <a:rPr lang="en-US" smtClean="0"/>
              <a:t>10/26/2023</a:t>
            </a:fld>
            <a:endParaRPr lang="en-US"/>
          </a:p>
        </p:txBody>
      </p:sp>
      <p:sp>
        <p:nvSpPr>
          <p:cNvPr id="5" name="Footer Placeholder 4">
            <a:extLst>
              <a:ext uri="{FF2B5EF4-FFF2-40B4-BE49-F238E27FC236}">
                <a16:creationId xmlns:a16="http://schemas.microsoft.com/office/drawing/2014/main" id="{50041371-0F82-1FED-DFDE-F2714CB3D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240D3C-D761-3122-5A3A-A6FDF6CEA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AF1DA-F35E-4B7A-AC0A-C6DF2E966F61}" type="slidenum">
              <a:rPr lang="en-US" smtClean="0"/>
              <a:t>‹#›</a:t>
            </a:fld>
            <a:endParaRPr lang="en-US"/>
          </a:p>
        </p:txBody>
      </p:sp>
    </p:spTree>
    <p:extLst>
      <p:ext uri="{BB962C8B-B14F-4D97-AF65-F5344CB8AC3E}">
        <p14:creationId xmlns:p14="http://schemas.microsoft.com/office/powerpoint/2010/main" val="86258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clanthology.org/2021.ccl-1.108" TargetMode="External"/><Relationship Id="rId2" Type="http://schemas.openxmlformats.org/officeDocument/2006/relationships/hyperlink" Target="https://doi.org/10.1111/lsq.1237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6"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1">
            <a:extLst>
              <a:ext uri="{FF2B5EF4-FFF2-40B4-BE49-F238E27FC236}">
                <a16:creationId xmlns:a16="http://schemas.microsoft.com/office/drawing/2014/main" id="{F974D2FA-E8F1-25D1-6157-3FC87F3BE132}"/>
              </a:ext>
            </a:extLst>
          </p:cNvPr>
          <p:cNvSpPr txBox="1">
            <a:spLocks/>
          </p:cNvSpPr>
          <p:nvPr/>
        </p:nvSpPr>
        <p:spPr>
          <a:xfrm>
            <a:off x="254596" y="1243013"/>
            <a:ext cx="4021567" cy="437197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dirty="0">
                <a:solidFill>
                  <a:schemeClr val="tx2"/>
                </a:solidFill>
                <a:latin typeface="Aptos Display" panose="020B0004020202020204" pitchFamily="34" charset="0"/>
              </a:rPr>
              <a:t>Dynamics</a:t>
            </a:r>
          </a:p>
          <a:p>
            <a:pPr>
              <a:spcAft>
                <a:spcPts val="600"/>
              </a:spcAft>
            </a:pPr>
            <a:r>
              <a:rPr lang="en-US" sz="3600" kern="1200" dirty="0">
                <a:solidFill>
                  <a:schemeClr val="tx2"/>
                </a:solidFill>
                <a:latin typeface="Aptos Display" panose="020B0004020202020204" pitchFamily="34" charset="0"/>
              </a:rPr>
              <a:t>of</a:t>
            </a:r>
          </a:p>
          <a:p>
            <a:pPr>
              <a:spcAft>
                <a:spcPts val="600"/>
              </a:spcAft>
            </a:pPr>
            <a:r>
              <a:rPr lang="en-US" sz="3600" b="1" dirty="0">
                <a:solidFill>
                  <a:schemeClr val="tx2"/>
                </a:solidFill>
                <a:latin typeface="Aptos Display" panose="020B0004020202020204" pitchFamily="34" charset="0"/>
              </a:rPr>
              <a:t>Polarization Rhetoric</a:t>
            </a:r>
            <a:endParaRPr lang="en-US" sz="3600" b="1" kern="1200" dirty="0">
              <a:solidFill>
                <a:schemeClr val="tx2"/>
              </a:solidFill>
              <a:latin typeface="Aptos Display" panose="020B0004020202020204" pitchFamily="34" charset="0"/>
            </a:endParaRPr>
          </a:p>
        </p:txBody>
      </p:sp>
      <p:sp>
        <p:nvSpPr>
          <p:cNvPr id="5" name="Content Placeholder 2">
            <a:extLst>
              <a:ext uri="{FF2B5EF4-FFF2-40B4-BE49-F238E27FC236}">
                <a16:creationId xmlns:a16="http://schemas.microsoft.com/office/drawing/2014/main" id="{49F12D88-3EE0-DC96-0760-A4B32FC2CCE4}"/>
              </a:ext>
            </a:extLst>
          </p:cNvPr>
          <p:cNvSpPr txBox="1">
            <a:spLocks/>
          </p:cNvSpPr>
          <p:nvPr/>
        </p:nvSpPr>
        <p:spPr>
          <a:xfrm>
            <a:off x="6172200" y="2913528"/>
            <a:ext cx="5221224" cy="312151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2"/>
                </a:solidFill>
              </a:rPr>
              <a:t>Presented by </a:t>
            </a:r>
            <a:r>
              <a:rPr lang="en-US" sz="1800" b="1" dirty="0">
                <a:solidFill>
                  <a:schemeClr val="tx2"/>
                </a:solidFill>
              </a:rPr>
              <a:t>M. Shahid Modi </a:t>
            </a:r>
            <a:r>
              <a:rPr lang="en-US" sz="1800" dirty="0">
                <a:solidFill>
                  <a:schemeClr val="tx2"/>
                </a:solidFill>
              </a:rPr>
              <a:t>for Frontiers of Network Science</a:t>
            </a:r>
          </a:p>
          <a:p>
            <a:r>
              <a:rPr lang="en-US" sz="1800" dirty="0">
                <a:solidFill>
                  <a:schemeClr val="tx2"/>
                </a:solidFill>
              </a:rPr>
              <a:t>With thanks to </a:t>
            </a:r>
            <a:r>
              <a:rPr lang="en-US" sz="1800" b="1" dirty="0">
                <a:solidFill>
                  <a:schemeClr val="tx2"/>
                </a:solidFill>
              </a:rPr>
              <a:t>Dr. Szymanski </a:t>
            </a:r>
            <a:r>
              <a:rPr lang="en-US" sz="1800" dirty="0">
                <a:solidFill>
                  <a:schemeClr val="tx2"/>
                </a:solidFill>
              </a:rPr>
              <a:t>(Advisor)</a:t>
            </a:r>
            <a:endParaRPr lang="en-US" sz="1800" b="1" dirty="0">
              <a:solidFill>
                <a:schemeClr val="tx2"/>
              </a:solidFill>
            </a:endParaRPr>
          </a:p>
          <a:p>
            <a:r>
              <a:rPr lang="en-US" sz="1800" dirty="0">
                <a:solidFill>
                  <a:schemeClr val="tx2"/>
                </a:solidFill>
              </a:rPr>
              <a:t>Rensselaer Polytechnic Institute</a:t>
            </a:r>
            <a:r>
              <a:rPr lang="en-US" sz="1800" b="1" dirty="0">
                <a:solidFill>
                  <a:schemeClr val="tx2"/>
                </a:solidFill>
              </a:rPr>
              <a:t>, </a:t>
            </a:r>
            <a:r>
              <a:rPr lang="en-US" sz="1800" b="1" dirty="0" err="1">
                <a:solidFill>
                  <a:schemeClr val="tx2"/>
                </a:solidFill>
              </a:rPr>
              <a:t>NeST</a:t>
            </a:r>
            <a:r>
              <a:rPr lang="en-US" sz="1800" b="1" dirty="0">
                <a:solidFill>
                  <a:schemeClr val="tx2"/>
                </a:solidFill>
              </a:rPr>
              <a:t> Center</a:t>
            </a:r>
          </a:p>
          <a:p>
            <a:pPr algn="l"/>
            <a:endParaRPr lang="en-US" sz="1800" dirty="0">
              <a:solidFill>
                <a:schemeClr val="tx2"/>
              </a:solidFill>
            </a:endParaRPr>
          </a:p>
          <a:p>
            <a:pPr indent="-228600" algn="l">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234502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0856-5A28-1013-890F-662F8CFE0B2F}"/>
              </a:ext>
            </a:extLst>
          </p:cNvPr>
          <p:cNvSpPr>
            <a:spLocks noGrp="1"/>
          </p:cNvSpPr>
          <p:nvPr>
            <p:ph type="title"/>
          </p:nvPr>
        </p:nvSpPr>
        <p:spPr/>
        <p:txBody>
          <a:bodyPr/>
          <a:lstStyle/>
          <a:p>
            <a:r>
              <a:rPr lang="en-US" dirty="0">
                <a:latin typeface="Aptos Display" panose="020B0004020202020204" pitchFamily="34" charset="0"/>
              </a:rPr>
              <a:t>Five hypotheses on how and why!</a:t>
            </a:r>
          </a:p>
        </p:txBody>
      </p:sp>
      <p:graphicFrame>
        <p:nvGraphicFramePr>
          <p:cNvPr id="5" name="Content Placeholder 2">
            <a:extLst>
              <a:ext uri="{FF2B5EF4-FFF2-40B4-BE49-F238E27FC236}">
                <a16:creationId xmlns:a16="http://schemas.microsoft.com/office/drawing/2014/main" id="{162B4039-48C0-462D-81AD-998E3DB4E6B3}"/>
              </a:ext>
            </a:extLst>
          </p:cNvPr>
          <p:cNvGraphicFramePr>
            <a:graphicFrameLocks noGrp="1"/>
          </p:cNvGraphicFramePr>
          <p:nvPr>
            <p:ph idx="1"/>
            <p:extLst>
              <p:ext uri="{D42A27DB-BD31-4B8C-83A1-F6EECF244321}">
                <p14:modId xmlns:p14="http://schemas.microsoft.com/office/powerpoint/2010/main" val="2370626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F5F3C71-EED4-F560-AAB5-263CDB4BDABB}"/>
              </a:ext>
            </a:extLst>
          </p:cNvPr>
          <p:cNvPicPr>
            <a:picLocks noChangeAspect="1"/>
          </p:cNvPicPr>
          <p:nvPr/>
        </p:nvPicPr>
        <p:blipFill>
          <a:blip r:embed="rId7"/>
          <a:stretch>
            <a:fillRect/>
          </a:stretch>
        </p:blipFill>
        <p:spPr>
          <a:xfrm>
            <a:off x="4550554" y="5714226"/>
            <a:ext cx="2646659" cy="3095508"/>
          </a:xfrm>
          <a:prstGeom prst="rect">
            <a:avLst/>
          </a:prstGeom>
        </p:spPr>
      </p:pic>
    </p:spTree>
    <p:extLst>
      <p:ext uri="{BB962C8B-B14F-4D97-AF65-F5344CB8AC3E}">
        <p14:creationId xmlns:p14="http://schemas.microsoft.com/office/powerpoint/2010/main" val="36980259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7D20A6D-DE8E-C1DB-1C36-CD3871FF7FAA}"/>
              </a:ext>
            </a:extLst>
          </p:cNvPr>
          <p:cNvSpPr>
            <a:spLocks noGrp="1"/>
          </p:cNvSpPr>
          <p:nvPr>
            <p:ph type="title"/>
          </p:nvPr>
        </p:nvSpPr>
        <p:spPr>
          <a:xfrm>
            <a:off x="778021" y="479247"/>
            <a:ext cx="9833548" cy="631307"/>
          </a:xfrm>
        </p:spPr>
        <p:txBody>
          <a:bodyPr anchor="b">
            <a:normAutofit/>
          </a:bodyPr>
          <a:lstStyle/>
          <a:p>
            <a:pPr algn="ctr"/>
            <a:r>
              <a:rPr lang="en-US" sz="3600" dirty="0">
                <a:solidFill>
                  <a:schemeClr val="tx2"/>
                </a:solidFill>
              </a:rPr>
              <a:t>Modelling – OLS Regression</a:t>
            </a:r>
          </a:p>
        </p:txBody>
      </p:sp>
      <p:grpSp>
        <p:nvGrpSpPr>
          <p:cNvPr id="25" name="Group 2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7FD5FC3-BF8A-B9C8-4F13-6F4274A1FDDD}"/>
              </a:ext>
            </a:extLst>
          </p:cNvPr>
          <p:cNvSpPr>
            <a:spLocks noGrp="1"/>
          </p:cNvSpPr>
          <p:nvPr>
            <p:ph idx="1"/>
          </p:nvPr>
        </p:nvSpPr>
        <p:spPr>
          <a:xfrm>
            <a:off x="1179073" y="1591815"/>
            <a:ext cx="9833548" cy="3333909"/>
          </a:xfrm>
        </p:spPr>
        <p:txBody>
          <a:bodyPr>
            <a:noAutofit/>
          </a:bodyPr>
          <a:lstStyle/>
          <a:p>
            <a:r>
              <a:rPr lang="en-US" sz="2000" dirty="0">
                <a:solidFill>
                  <a:schemeClr val="tx2"/>
                </a:solidFill>
                <a:latin typeface="Aptos Display" panose="020B0004020202020204" pitchFamily="34" charset="0"/>
              </a:rPr>
              <a:t>Take various internal data metrics such as likes and retweets.</a:t>
            </a:r>
          </a:p>
          <a:p>
            <a:r>
              <a:rPr lang="en-US" sz="2000" dirty="0">
                <a:solidFill>
                  <a:schemeClr val="tx2"/>
                </a:solidFill>
                <a:latin typeface="Aptos Display" panose="020B0004020202020204" pitchFamily="34" charset="0"/>
              </a:rPr>
              <a:t>Collect external data such as campaign donation data.</a:t>
            </a:r>
          </a:p>
          <a:p>
            <a:r>
              <a:rPr lang="en-US" sz="2000" dirty="0">
                <a:solidFill>
                  <a:schemeClr val="tx2"/>
                </a:solidFill>
                <a:latin typeface="Aptos Display" panose="020B0004020202020204" pitchFamily="34" charset="0"/>
              </a:rPr>
              <a:t>Decide best dependent variables and independent variable for the Ordinary Least Squares regression.</a:t>
            </a:r>
          </a:p>
          <a:p>
            <a:r>
              <a:rPr lang="en-US" sz="2000" dirty="0">
                <a:solidFill>
                  <a:schemeClr val="tx2"/>
                </a:solidFill>
                <a:latin typeface="Aptos Display" panose="020B0004020202020204" pitchFamily="34" charset="0"/>
              </a:rPr>
              <a:t>Example: </a:t>
            </a:r>
            <a:r>
              <a:rPr lang="en-US" sz="2000" b="1" dirty="0">
                <a:solidFill>
                  <a:schemeClr val="tx2"/>
                </a:solidFill>
                <a:latin typeface="Aptos Display" panose="020B0004020202020204" pitchFamily="34" charset="0"/>
              </a:rPr>
              <a:t>H1 (Engagement) – Dependent variables were likes or retweets.</a:t>
            </a:r>
          </a:p>
          <a:p>
            <a:r>
              <a:rPr lang="en-US" sz="2000" b="0" i="0" dirty="0">
                <a:solidFill>
                  <a:schemeClr val="tx2"/>
                </a:solidFill>
                <a:effectLst/>
                <a:latin typeface="Aptos Display" panose="020B0004020202020204" pitchFamily="34" charset="0"/>
              </a:rPr>
              <a:t>The dependent variable is measured relative to the average number of likes/retweets received. </a:t>
            </a:r>
          </a:p>
          <a:p>
            <a:r>
              <a:rPr lang="en-US" sz="2000" b="0" i="0" dirty="0">
                <a:solidFill>
                  <a:schemeClr val="tx2"/>
                </a:solidFill>
                <a:effectLst/>
                <a:latin typeface="Aptos Display" panose="020B0004020202020204" pitchFamily="34" charset="0"/>
              </a:rPr>
              <a:t>The authors’ main </a:t>
            </a:r>
            <a:r>
              <a:rPr lang="en-US" sz="2000" b="1" i="0" dirty="0">
                <a:solidFill>
                  <a:schemeClr val="tx2"/>
                </a:solidFill>
                <a:effectLst/>
                <a:latin typeface="Aptos Display" panose="020B0004020202020204" pitchFamily="34" charset="0"/>
              </a:rPr>
              <a:t>independent variable </a:t>
            </a:r>
            <a:r>
              <a:rPr lang="en-US" sz="2000" b="0" i="0" dirty="0">
                <a:solidFill>
                  <a:schemeClr val="tx2"/>
                </a:solidFill>
                <a:effectLst/>
                <a:latin typeface="Aptos Display" panose="020B0004020202020204" pitchFamily="34" charset="0"/>
              </a:rPr>
              <a:t>is a dummy variable for whether tweets were polarizing.</a:t>
            </a:r>
            <a:endParaRPr lang="en-US" sz="2000" dirty="0">
              <a:solidFill>
                <a:schemeClr val="tx2"/>
              </a:solidFill>
              <a:latin typeface="Aptos Display" panose="020B0004020202020204" pitchFamily="34" charset="0"/>
            </a:endParaRPr>
          </a:p>
          <a:p>
            <a:endParaRPr lang="en-US" sz="2000" dirty="0">
              <a:solidFill>
                <a:schemeClr val="tx2"/>
              </a:solidFill>
              <a:latin typeface="Aptos Display" panose="020B0004020202020204" pitchFamily="34" charset="0"/>
            </a:endParaRPr>
          </a:p>
        </p:txBody>
      </p:sp>
      <p:grpSp>
        <p:nvGrpSpPr>
          <p:cNvPr id="31" name="Group 3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3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279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tails are in the caption following the image">
            <a:extLst>
              <a:ext uri="{FF2B5EF4-FFF2-40B4-BE49-F238E27FC236}">
                <a16:creationId xmlns:a16="http://schemas.microsoft.com/office/drawing/2014/main" id="{BEF749DA-AD36-53DA-C1B3-B8F298F1F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45910" y="882078"/>
            <a:ext cx="575820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2686B3-6019-531E-37E8-3E1D6FA17E1D}"/>
              </a:ext>
            </a:extLst>
          </p:cNvPr>
          <p:cNvSpPr txBox="1"/>
          <p:nvPr/>
        </p:nvSpPr>
        <p:spPr>
          <a:xfrm>
            <a:off x="8052082" y="2200914"/>
            <a:ext cx="3791951" cy="2062103"/>
          </a:xfrm>
          <a:prstGeom prst="rect">
            <a:avLst/>
          </a:prstGeom>
          <a:noFill/>
        </p:spPr>
        <p:txBody>
          <a:bodyPr wrap="square" rtlCol="0">
            <a:spAutoFit/>
          </a:bodyPr>
          <a:lstStyle/>
          <a:p>
            <a:r>
              <a:rPr lang="en-US" sz="1600" b="0" i="0" dirty="0">
                <a:solidFill>
                  <a:srgbClr val="1C1D1E"/>
                </a:solidFill>
                <a:effectLst/>
                <a:latin typeface="Aptos Display" panose="020B0004020202020204" pitchFamily="34" charset="0"/>
              </a:rPr>
              <a:t>Fig: Coefficients and 95% Intervals for the Effect of Polarizing Rhetoric on Tweet Engagement from Models Estimated Separately by Year, in Terms of Percentage Likes Above Average (Top) and Retweets Above Average (Bottom) </a:t>
            </a:r>
            <a:r>
              <a:rPr lang="en-US" sz="1600" b="0" i="1" dirty="0">
                <a:solidFill>
                  <a:srgbClr val="1C1D1E"/>
                </a:solidFill>
                <a:effectLst/>
                <a:latin typeface="Aptos Display" panose="020B0004020202020204" pitchFamily="34" charset="0"/>
              </a:rPr>
              <a:t>Note</a:t>
            </a:r>
            <a:r>
              <a:rPr lang="en-US" sz="1600" b="0" i="0" dirty="0">
                <a:solidFill>
                  <a:srgbClr val="1C1D1E"/>
                </a:solidFill>
                <a:effectLst/>
                <a:latin typeface="Aptos Display" panose="020B0004020202020204" pitchFamily="34" charset="0"/>
              </a:rPr>
              <a:t>: Dashed lines are fitted local regression lines estimated via LOESS.</a:t>
            </a:r>
            <a:endParaRPr lang="en-US" sz="1600" dirty="0">
              <a:latin typeface="Aptos Display" panose="020B0004020202020204" pitchFamily="34" charset="0"/>
            </a:endParaRPr>
          </a:p>
        </p:txBody>
      </p:sp>
      <p:sp>
        <p:nvSpPr>
          <p:cNvPr id="5" name="TextBox 4">
            <a:extLst>
              <a:ext uri="{FF2B5EF4-FFF2-40B4-BE49-F238E27FC236}">
                <a16:creationId xmlns:a16="http://schemas.microsoft.com/office/drawing/2014/main" id="{C5CDC361-FA56-8CA5-2CEF-0EF0F5E7E6E9}"/>
              </a:ext>
            </a:extLst>
          </p:cNvPr>
          <p:cNvSpPr txBox="1"/>
          <p:nvPr/>
        </p:nvSpPr>
        <p:spPr>
          <a:xfrm>
            <a:off x="2903621" y="288485"/>
            <a:ext cx="5999747" cy="369332"/>
          </a:xfrm>
          <a:prstGeom prst="rect">
            <a:avLst/>
          </a:prstGeom>
          <a:noFill/>
        </p:spPr>
        <p:txBody>
          <a:bodyPr wrap="square" rtlCol="0">
            <a:spAutoFit/>
          </a:bodyPr>
          <a:lstStyle/>
          <a:p>
            <a:r>
              <a:rPr lang="en-US" b="1" dirty="0">
                <a:latin typeface="Aptos Display" panose="020B0004020202020204" pitchFamily="34" charset="0"/>
              </a:rPr>
              <a:t>Model outcomes – Hypothesis I (Engagement)</a:t>
            </a:r>
          </a:p>
        </p:txBody>
      </p:sp>
    </p:spTree>
    <p:extLst>
      <p:ext uri="{BB962C8B-B14F-4D97-AF65-F5344CB8AC3E}">
        <p14:creationId xmlns:p14="http://schemas.microsoft.com/office/powerpoint/2010/main" val="2181645369"/>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CDC361-FA56-8CA5-2CEF-0EF0F5E7E6E9}"/>
              </a:ext>
            </a:extLst>
          </p:cNvPr>
          <p:cNvSpPr txBox="1"/>
          <p:nvPr/>
        </p:nvSpPr>
        <p:spPr>
          <a:xfrm>
            <a:off x="2802861" y="111658"/>
            <a:ext cx="5999747" cy="646331"/>
          </a:xfrm>
          <a:prstGeom prst="rect">
            <a:avLst/>
          </a:prstGeom>
          <a:noFill/>
        </p:spPr>
        <p:txBody>
          <a:bodyPr wrap="square" rtlCol="0">
            <a:spAutoFit/>
          </a:bodyPr>
          <a:lstStyle/>
          <a:p>
            <a:pPr algn="ctr"/>
            <a:r>
              <a:rPr lang="en-US" b="1" dirty="0">
                <a:latin typeface="Aptos Display" panose="020B0004020202020204" pitchFamily="34" charset="0"/>
              </a:rPr>
              <a:t>Model outcomes – Hypothesis II-IV </a:t>
            </a:r>
          </a:p>
          <a:p>
            <a:pPr algn="ctr"/>
            <a:r>
              <a:rPr lang="en-US" b="1" dirty="0">
                <a:latin typeface="Aptos Display" panose="020B0004020202020204" pitchFamily="34" charset="0"/>
              </a:rPr>
              <a:t>(Opposition, Safety, Extremity)</a:t>
            </a:r>
          </a:p>
        </p:txBody>
      </p:sp>
      <p:pic>
        <p:nvPicPr>
          <p:cNvPr id="6" name="Picture 5">
            <a:extLst>
              <a:ext uri="{FF2B5EF4-FFF2-40B4-BE49-F238E27FC236}">
                <a16:creationId xmlns:a16="http://schemas.microsoft.com/office/drawing/2014/main" id="{69BD8BBC-8626-6ED3-AB85-99D4051B6CDF}"/>
              </a:ext>
            </a:extLst>
          </p:cNvPr>
          <p:cNvPicPr>
            <a:picLocks noChangeAspect="1"/>
          </p:cNvPicPr>
          <p:nvPr/>
        </p:nvPicPr>
        <p:blipFill>
          <a:blip r:embed="rId2"/>
          <a:stretch>
            <a:fillRect/>
          </a:stretch>
        </p:blipFill>
        <p:spPr>
          <a:xfrm>
            <a:off x="381118" y="1815344"/>
            <a:ext cx="3849624" cy="3886200"/>
          </a:xfrm>
          <a:prstGeom prst="rect">
            <a:avLst/>
          </a:prstGeom>
        </p:spPr>
      </p:pic>
      <p:pic>
        <p:nvPicPr>
          <p:cNvPr id="8" name="Picture 7">
            <a:extLst>
              <a:ext uri="{FF2B5EF4-FFF2-40B4-BE49-F238E27FC236}">
                <a16:creationId xmlns:a16="http://schemas.microsoft.com/office/drawing/2014/main" id="{4F84A2E3-84B9-72C7-DA8C-1471076D396C}"/>
              </a:ext>
            </a:extLst>
          </p:cNvPr>
          <p:cNvPicPr>
            <a:picLocks noChangeAspect="1"/>
          </p:cNvPicPr>
          <p:nvPr/>
        </p:nvPicPr>
        <p:blipFill>
          <a:blip r:embed="rId3"/>
          <a:stretch>
            <a:fillRect/>
          </a:stretch>
        </p:blipFill>
        <p:spPr>
          <a:xfrm>
            <a:off x="4495184" y="1719092"/>
            <a:ext cx="3971925" cy="3886200"/>
          </a:xfrm>
          <a:prstGeom prst="rect">
            <a:avLst/>
          </a:prstGeom>
        </p:spPr>
      </p:pic>
      <p:pic>
        <p:nvPicPr>
          <p:cNvPr id="10" name="Picture 9">
            <a:extLst>
              <a:ext uri="{FF2B5EF4-FFF2-40B4-BE49-F238E27FC236}">
                <a16:creationId xmlns:a16="http://schemas.microsoft.com/office/drawing/2014/main" id="{853BA98C-4360-2B8C-49E5-DA67ACC8092E}"/>
              </a:ext>
            </a:extLst>
          </p:cNvPr>
          <p:cNvPicPr>
            <a:picLocks noChangeAspect="1"/>
          </p:cNvPicPr>
          <p:nvPr/>
        </p:nvPicPr>
        <p:blipFill>
          <a:blip r:embed="rId4"/>
          <a:stretch>
            <a:fillRect/>
          </a:stretch>
        </p:blipFill>
        <p:spPr>
          <a:xfrm>
            <a:off x="7976344" y="1704973"/>
            <a:ext cx="4000500" cy="3886200"/>
          </a:xfrm>
          <a:prstGeom prst="rect">
            <a:avLst/>
          </a:prstGeom>
        </p:spPr>
      </p:pic>
      <p:sp>
        <p:nvSpPr>
          <p:cNvPr id="11" name="TextBox 10">
            <a:extLst>
              <a:ext uri="{FF2B5EF4-FFF2-40B4-BE49-F238E27FC236}">
                <a16:creationId xmlns:a16="http://schemas.microsoft.com/office/drawing/2014/main" id="{6BAF39CD-53E4-ABC8-1D6A-E68D105C96D2}"/>
              </a:ext>
            </a:extLst>
          </p:cNvPr>
          <p:cNvSpPr txBox="1"/>
          <p:nvPr/>
        </p:nvSpPr>
        <p:spPr>
          <a:xfrm>
            <a:off x="381118" y="5811153"/>
            <a:ext cx="11595726" cy="1323439"/>
          </a:xfrm>
          <a:prstGeom prst="rect">
            <a:avLst/>
          </a:prstGeom>
          <a:noFill/>
        </p:spPr>
        <p:txBody>
          <a:bodyPr wrap="square" rtlCol="0">
            <a:spAutoFit/>
          </a:bodyPr>
          <a:lstStyle/>
          <a:p>
            <a:r>
              <a:rPr lang="en-US" sz="1600" dirty="0">
                <a:effectLst/>
                <a:latin typeface="Aptos Display" panose="020B0004020202020204" pitchFamily="34" charset="0"/>
              </a:rPr>
              <a:t>Fig: Effect on the </a:t>
            </a:r>
            <a:r>
              <a:rPr lang="en-US" sz="1600" dirty="0" err="1">
                <a:effectLst/>
                <a:latin typeface="Aptos Display" panose="020B0004020202020204" pitchFamily="34" charset="0"/>
              </a:rPr>
              <a:t>the</a:t>
            </a:r>
            <a:r>
              <a:rPr lang="en-US" sz="1600" dirty="0">
                <a:effectLst/>
                <a:latin typeface="Aptos Display" panose="020B0004020202020204" pitchFamily="34" charset="0"/>
              </a:rPr>
              <a:t> Proportion of Members’ Tweets that were Polarizing of (a) Membership in the Party Opposite the President (b) Electoral Safety, and (c) Ideological Extremity </a:t>
            </a:r>
            <a:r>
              <a:rPr lang="en-US" sz="1600" i="1" dirty="0">
                <a:effectLst/>
                <a:latin typeface="Aptos Display" panose="020B0004020202020204" pitchFamily="34" charset="0"/>
              </a:rPr>
              <a:t>Notes</a:t>
            </a:r>
            <a:r>
              <a:rPr lang="en-US" sz="1600" dirty="0">
                <a:effectLst/>
                <a:latin typeface="Aptos Display" panose="020B0004020202020204" pitchFamily="34" charset="0"/>
              </a:rPr>
              <a:t>: Black vertical lines are 95% uncertainty estimates. All </a:t>
            </a:r>
            <a:r>
              <a:rPr lang="en-US" sz="1600" i="1" dirty="0">
                <a:effectLst/>
                <a:latin typeface="Aptos Display" panose="020B0004020202020204" pitchFamily="34" charset="0"/>
              </a:rPr>
              <a:t>y</a:t>
            </a:r>
            <a:r>
              <a:rPr lang="en-US" sz="1600" dirty="0">
                <a:effectLst/>
                <a:latin typeface="Aptos Display" panose="020B0004020202020204" pitchFamily="34" charset="0"/>
              </a:rPr>
              <a:t>-axes are on the same scale, and effects of continuous variables (electoral safety and ideological extremity) are in terms of an increase of two standard deviations in each variable.</a:t>
            </a:r>
          </a:p>
          <a:p>
            <a:br>
              <a:rPr lang="en-US" sz="1600" dirty="0">
                <a:latin typeface="Aptos Display" panose="020B0004020202020204" pitchFamily="34" charset="0"/>
              </a:rPr>
            </a:br>
            <a:endParaRPr lang="en-US" sz="1600" dirty="0">
              <a:latin typeface="Aptos Display" panose="020B0004020202020204" pitchFamily="34" charset="0"/>
            </a:endParaRPr>
          </a:p>
        </p:txBody>
      </p:sp>
    </p:spTree>
    <p:extLst>
      <p:ext uri="{BB962C8B-B14F-4D97-AF65-F5344CB8AC3E}">
        <p14:creationId xmlns:p14="http://schemas.microsoft.com/office/powerpoint/2010/main" val="206569983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C5CDC361-FA56-8CA5-2CEF-0EF0F5E7E6E9}"/>
              </a:ext>
            </a:extLst>
          </p:cNvPr>
          <p:cNvSpPr txBox="1"/>
          <p:nvPr/>
        </p:nvSpPr>
        <p:spPr>
          <a:xfrm>
            <a:off x="1304924" y="627385"/>
            <a:ext cx="9620251" cy="8562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latin typeface="Aptos Display" panose="020B0004020202020204" pitchFamily="34" charset="0"/>
                <a:ea typeface="+mj-ea"/>
                <a:cs typeface="+mj-cs"/>
              </a:rPr>
              <a:t>Model outcomes – Hypothesis V (Donations)</a:t>
            </a:r>
          </a:p>
        </p:txBody>
      </p:sp>
      <p:sp>
        <p:nvSpPr>
          <p:cNvPr id="4105" name="Freeform: Shape 4104">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Content Placeholder 1">
            <a:extLst>
              <a:ext uri="{FF2B5EF4-FFF2-40B4-BE49-F238E27FC236}">
                <a16:creationId xmlns:a16="http://schemas.microsoft.com/office/drawing/2014/main" id="{FC6EEE98-FFD8-0C55-0A3E-F98051B2A5FF}"/>
              </a:ext>
            </a:extLst>
          </p:cNvPr>
          <p:cNvSpPr>
            <a:spLocks noGrp="1"/>
          </p:cNvSpPr>
          <p:nvPr>
            <p:ph idx="1"/>
          </p:nvPr>
        </p:nvSpPr>
        <p:spPr>
          <a:xfrm>
            <a:off x="1819275" y="4845083"/>
            <a:ext cx="8572500" cy="1374741"/>
          </a:xfrm>
        </p:spPr>
        <p:txBody>
          <a:bodyPr vert="horz" lIns="91440" tIns="45720" rIns="91440" bIns="45720" rtlCol="0" anchor="ctr">
            <a:normAutofit/>
          </a:bodyPr>
          <a:lstStyle/>
          <a:p>
            <a:pPr marL="0" indent="0" algn="ctr">
              <a:buNone/>
            </a:pPr>
            <a:r>
              <a:rPr lang="en-US" sz="1600" b="0" i="0" dirty="0">
                <a:solidFill>
                  <a:srgbClr val="1C1D1E"/>
                </a:solidFill>
                <a:effectLst/>
                <a:latin typeface="Aptos Display" panose="020B0004020202020204" pitchFamily="34" charset="0"/>
              </a:rPr>
              <a:t>Fig: Coefficients and Uncertainty Estimates from Models Predicting Dollars Donated (Left) and Number of Individual Donors (Right) to Members’ Campaigns in a Given Month, Based on the Number of Polarizing Tweets and Total and Total Tweets Sent, as Well as the Proportion of Polarizing Tweets and the Proportion of Polarizing Tweets Multiplied by the Number of Polarizing tweets.</a:t>
            </a:r>
            <a:endParaRPr lang="en-US" sz="1600" dirty="0">
              <a:latin typeface="Aptos Display" panose="020B0004020202020204" pitchFamily="34" charset="0"/>
            </a:endParaRPr>
          </a:p>
        </p:txBody>
      </p:sp>
      <p:pic>
        <p:nvPicPr>
          <p:cNvPr id="4100" name="Picture 4" descr="Details are in the caption following the image">
            <a:extLst>
              <a:ext uri="{FF2B5EF4-FFF2-40B4-BE49-F238E27FC236}">
                <a16:creationId xmlns:a16="http://schemas.microsoft.com/office/drawing/2014/main" id="{DE382603-B25D-15A4-D804-CAD288787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963" y="1540452"/>
            <a:ext cx="6767262" cy="331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55348"/>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8" name="Freeform: Shape 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D92C2F0-8E0C-3FD1-1A86-2360ADA36E27}"/>
              </a:ext>
            </a:extLst>
          </p:cNvPr>
          <p:cNvPicPr>
            <a:picLocks noChangeAspect="1"/>
          </p:cNvPicPr>
          <p:nvPr/>
        </p:nvPicPr>
        <p:blipFill>
          <a:blip r:embed="rId2"/>
          <a:stretch>
            <a:fillRect/>
          </a:stretch>
        </p:blipFill>
        <p:spPr>
          <a:xfrm>
            <a:off x="8731051" y="1700784"/>
            <a:ext cx="2096913" cy="4379976"/>
          </a:xfrm>
          <a:prstGeom prst="rect">
            <a:avLst/>
          </a:prstGeom>
        </p:spPr>
      </p:pic>
      <p:sp>
        <p:nvSpPr>
          <p:cNvPr id="4" name="AutoShape 2">
            <a:extLst>
              <a:ext uri="{FF2B5EF4-FFF2-40B4-BE49-F238E27FC236}">
                <a16:creationId xmlns:a16="http://schemas.microsoft.com/office/drawing/2014/main" id="{96CBC91D-C72C-4529-90BD-7F3D859D2E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peech Bubble: Rectangle 6">
            <a:extLst>
              <a:ext uri="{FF2B5EF4-FFF2-40B4-BE49-F238E27FC236}">
                <a16:creationId xmlns:a16="http://schemas.microsoft.com/office/drawing/2014/main" id="{916BD5F1-C300-B958-5F4B-0D96A99062B4}"/>
              </a:ext>
            </a:extLst>
          </p:cNvPr>
          <p:cNvSpPr/>
          <p:nvPr/>
        </p:nvSpPr>
        <p:spPr>
          <a:xfrm flipH="1">
            <a:off x="1279946" y="224815"/>
            <a:ext cx="9208171" cy="1299409"/>
          </a:xfrm>
          <a:prstGeom prst="wedgeRectCallout">
            <a:avLst>
              <a:gd name="adj1" fmla="val -39228"/>
              <a:gd name="adj2" fmla="val 74674"/>
            </a:avLst>
          </a:prstGeom>
          <a:solidFill>
            <a:schemeClr val="accent1">
              <a:lumMod val="40000"/>
              <a:lumOff val="6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solidFill>
                  <a:schemeClr val="accent1">
                    <a:lumMod val="50000"/>
                  </a:schemeClr>
                </a:solidFill>
                <a:latin typeface="Aptos Display" panose="020B0004020202020204" pitchFamily="34" charset="0"/>
              </a:rPr>
              <a:t>So… How polarized is Twitter?</a:t>
            </a:r>
          </a:p>
        </p:txBody>
      </p:sp>
      <p:sp>
        <p:nvSpPr>
          <p:cNvPr id="14" name="TextBox 13">
            <a:extLst>
              <a:ext uri="{FF2B5EF4-FFF2-40B4-BE49-F238E27FC236}">
                <a16:creationId xmlns:a16="http://schemas.microsoft.com/office/drawing/2014/main" id="{CB43780E-5031-A84C-B040-80880BF30872}"/>
              </a:ext>
            </a:extLst>
          </p:cNvPr>
          <p:cNvSpPr txBox="1"/>
          <p:nvPr/>
        </p:nvSpPr>
        <p:spPr>
          <a:xfrm>
            <a:off x="1315535" y="2076271"/>
            <a:ext cx="4628064" cy="4247317"/>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ptos Display" panose="020B0004020202020204" pitchFamily="34" charset="0"/>
              </a:rPr>
              <a:t>It is an open question how the polarizing rhetoric of political influencers affects the platform’s group dynamics.</a:t>
            </a:r>
          </a:p>
          <a:p>
            <a:pPr marL="285750" indent="-285750">
              <a:buFont typeface="Courier New" panose="02070309020205020404" pitchFamily="49" charset="0"/>
              <a:buChar char="o"/>
            </a:pPr>
            <a:endParaRPr lang="en-US" dirty="0">
              <a:latin typeface="Aptos Display" panose="020B0004020202020204" pitchFamily="34" charset="0"/>
            </a:endParaRPr>
          </a:p>
          <a:p>
            <a:pPr marL="285750" indent="-285750">
              <a:buFont typeface="Courier New" panose="02070309020205020404" pitchFamily="49" charset="0"/>
              <a:buChar char="o"/>
            </a:pPr>
            <a:r>
              <a:rPr lang="en-US" dirty="0">
                <a:latin typeface="Aptos Display" panose="020B0004020202020204" pitchFamily="34" charset="0"/>
              </a:rPr>
              <a:t>However, Twitter users have been studied in longitudinal studies to estimate their political bias dynamics.</a:t>
            </a:r>
          </a:p>
          <a:p>
            <a:pPr marL="285750" indent="-285750">
              <a:buFont typeface="Courier New" panose="02070309020205020404" pitchFamily="49" charset="0"/>
              <a:buChar char="o"/>
            </a:pPr>
            <a:endParaRPr lang="en-US" dirty="0">
              <a:latin typeface="Aptos Display" panose="020B0004020202020204" pitchFamily="34" charset="0"/>
            </a:endParaRPr>
          </a:p>
          <a:p>
            <a:pPr marL="285750" indent="-285750">
              <a:buFont typeface="Courier New" panose="02070309020205020404" pitchFamily="49" charset="0"/>
              <a:buChar char="o"/>
            </a:pPr>
            <a:r>
              <a:rPr lang="en-US" dirty="0">
                <a:latin typeface="Aptos Display" panose="020B0004020202020204" pitchFamily="34" charset="0"/>
              </a:rPr>
              <a:t>Based on this eternal group analysis, it was shown that </a:t>
            </a:r>
            <a:r>
              <a:rPr lang="en-US" b="1" dirty="0">
                <a:latin typeface="Aptos Display" panose="020B0004020202020204" pitchFamily="34" charset="0"/>
              </a:rPr>
              <a:t>Twitter is Bimodal</a:t>
            </a:r>
            <a:r>
              <a:rPr lang="en-US" dirty="0">
                <a:latin typeface="Aptos Display" panose="020B0004020202020204" pitchFamily="34" charset="0"/>
              </a:rPr>
              <a:t>, with opposing large groups on two sides of the aisle.</a:t>
            </a:r>
          </a:p>
          <a:p>
            <a:pPr marL="285750" indent="-285750">
              <a:buFont typeface="Courier New" panose="02070309020205020404" pitchFamily="49" charset="0"/>
              <a:buChar char="o"/>
            </a:pPr>
            <a:endParaRPr lang="en-US" dirty="0">
              <a:latin typeface="Aptos Display" panose="020B0004020202020204" pitchFamily="34" charset="0"/>
            </a:endParaRPr>
          </a:p>
          <a:p>
            <a:pPr marL="285750" indent="-285750">
              <a:buFont typeface="Courier New" panose="02070309020205020404" pitchFamily="49" charset="0"/>
              <a:buChar char="o"/>
            </a:pPr>
            <a:r>
              <a:rPr lang="en-US" dirty="0">
                <a:latin typeface="Aptos Display" panose="020B0004020202020204" pitchFamily="34" charset="0"/>
              </a:rPr>
              <a:t>We created a flow diagram to show user group movements over time as well.</a:t>
            </a:r>
          </a:p>
        </p:txBody>
      </p:sp>
    </p:spTree>
    <p:extLst>
      <p:ext uri="{BB962C8B-B14F-4D97-AF65-F5344CB8AC3E}">
        <p14:creationId xmlns:p14="http://schemas.microsoft.com/office/powerpoint/2010/main" val="4065226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different numbers">
            <a:extLst>
              <a:ext uri="{FF2B5EF4-FFF2-40B4-BE49-F238E27FC236}">
                <a16:creationId xmlns:a16="http://schemas.microsoft.com/office/drawing/2014/main" id="{8E76FD8F-8E4B-05AE-8641-DAD559145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52" y="643467"/>
            <a:ext cx="9860295" cy="5571066"/>
          </a:xfrm>
          <a:prstGeom prst="rect">
            <a:avLst/>
          </a:prstGeom>
          <a:ln>
            <a:noFill/>
          </a:ln>
        </p:spPr>
      </p:pic>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6764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5477-E865-E01D-38BE-F22FB54CE6C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AE2496F-09C8-E94C-CF5B-F683A0090932}"/>
              </a:ext>
            </a:extLst>
          </p:cNvPr>
          <p:cNvSpPr>
            <a:spLocks noGrp="1"/>
          </p:cNvSpPr>
          <p:nvPr>
            <p:ph idx="1"/>
          </p:nvPr>
        </p:nvSpPr>
        <p:spPr/>
        <p:txBody>
          <a:bodyPr/>
          <a:lstStyle/>
          <a:p>
            <a:r>
              <a:rPr lang="en-US" dirty="0"/>
              <a:t>Congressional members on Twitter used polarizing rhetoric to empower their reach and strengthen their platforms.</a:t>
            </a:r>
          </a:p>
          <a:p>
            <a:r>
              <a:rPr lang="en-US" dirty="0"/>
              <a:t>The authors used a transformer model to categorize tweets.</a:t>
            </a:r>
          </a:p>
          <a:p>
            <a:r>
              <a:rPr lang="en-US" dirty="0"/>
              <a:t>They used a number of OLS regression models to see how beneficial divisive speech was across five paradigms.</a:t>
            </a:r>
          </a:p>
          <a:p>
            <a:r>
              <a:rPr lang="en-US" dirty="0"/>
              <a:t>Polarizing rhetoric may play a role in the strongly polarized bias groups on Twitter.</a:t>
            </a:r>
          </a:p>
        </p:txBody>
      </p:sp>
    </p:spTree>
    <p:extLst>
      <p:ext uri="{BB962C8B-B14F-4D97-AF65-F5344CB8AC3E}">
        <p14:creationId xmlns:p14="http://schemas.microsoft.com/office/powerpoint/2010/main" val="323661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1C865E5-88F7-8B00-19EE-CA813B94E94E}"/>
              </a:ext>
            </a:extLst>
          </p:cNvPr>
          <p:cNvSpPr>
            <a:spLocks noGrp="1"/>
          </p:cNvSpPr>
          <p:nvPr>
            <p:ph type="title"/>
          </p:nvPr>
        </p:nvSpPr>
        <p:spPr>
          <a:xfrm>
            <a:off x="1179226" y="930832"/>
            <a:ext cx="9833548" cy="1066802"/>
          </a:xfrm>
        </p:spPr>
        <p:txBody>
          <a:bodyPr anchor="b">
            <a:normAutofit/>
          </a:bodyPr>
          <a:lstStyle/>
          <a:p>
            <a:r>
              <a:rPr lang="en-US" sz="3600" dirty="0">
                <a:solidFill>
                  <a:schemeClr val="tx2"/>
                </a:solidFill>
              </a:rPr>
              <a:t>References:</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Content Placeholder 2">
            <a:extLst>
              <a:ext uri="{FF2B5EF4-FFF2-40B4-BE49-F238E27FC236}">
                <a16:creationId xmlns:a16="http://schemas.microsoft.com/office/drawing/2014/main" id="{66967EA1-4EE4-BF10-FA7C-F60A2929C655}"/>
              </a:ext>
            </a:extLst>
          </p:cNvPr>
          <p:cNvSpPr>
            <a:spLocks noGrp="1"/>
          </p:cNvSpPr>
          <p:nvPr>
            <p:ph idx="1"/>
          </p:nvPr>
        </p:nvSpPr>
        <p:spPr>
          <a:xfrm>
            <a:off x="1179226" y="2921225"/>
            <a:ext cx="9833548" cy="2945574"/>
          </a:xfrm>
        </p:spPr>
        <p:txBody>
          <a:bodyPr anchor="ctr">
            <a:normAutofit/>
          </a:bodyPr>
          <a:lstStyle/>
          <a:p>
            <a:r>
              <a:rPr lang="en-US" sz="1800" b="0" i="0">
                <a:solidFill>
                  <a:schemeClr val="tx2"/>
                </a:solidFill>
                <a:effectLst/>
                <a:latin typeface="Aptos Display" panose="020B0004020202020204" pitchFamily="34" charset="0"/>
              </a:rPr>
              <a:t>Ballard, A.O., DeTamble, R., Dorsey, S., Heseltine, M. and Johnson, M. (2023), Dynamics of Polarizing Rhetoric in Congressional Tweets. Legislative Studies Quarterly, 48: 105-144. </a:t>
            </a:r>
            <a:r>
              <a:rPr lang="en-US" sz="1800" b="0" i="0" u="none" strike="noStrike">
                <a:solidFill>
                  <a:schemeClr val="tx2"/>
                </a:solidFill>
                <a:effectLst/>
                <a:latin typeface="Aptos Display" panose="020B0004020202020204" pitchFamily="34" charset="0"/>
                <a:hlinkClick r:id="rId2"/>
              </a:rPr>
              <a:t>https://doi.org/10.1111/lsq.12374</a:t>
            </a:r>
            <a:endParaRPr lang="en-US" sz="1800" b="0" i="0">
              <a:solidFill>
                <a:schemeClr val="tx2"/>
              </a:solidFill>
              <a:effectLst/>
              <a:latin typeface="Aptos Display" panose="020B0004020202020204" pitchFamily="34" charset="0"/>
            </a:endParaRPr>
          </a:p>
          <a:p>
            <a:r>
              <a:rPr lang="en-US" sz="1800" b="0" i="0">
                <a:solidFill>
                  <a:schemeClr val="tx2"/>
                </a:solidFill>
                <a:effectLst/>
                <a:latin typeface="Aptos Display" panose="020B0004020202020204" pitchFamily="34" charset="0"/>
              </a:rPr>
              <a:t>Liu Zhuang, Lin Wayne, Shi Ya, and Zhao Jun. 2021. </a:t>
            </a:r>
            <a:r>
              <a:rPr lang="en-US" sz="1800" b="0" i="0" u="none" strike="noStrike">
                <a:solidFill>
                  <a:schemeClr val="tx2"/>
                </a:solidFill>
                <a:effectLst/>
                <a:latin typeface="Aptos Display" panose="020B0004020202020204" pitchFamily="34" charset="0"/>
                <a:hlinkClick r:id="rId3"/>
              </a:rPr>
              <a:t>A Robustly Optimized BERT Pre-training Approach with Post-training</a:t>
            </a:r>
            <a:r>
              <a:rPr lang="en-US" sz="1800" b="0" i="0">
                <a:solidFill>
                  <a:schemeClr val="tx2"/>
                </a:solidFill>
                <a:effectLst/>
                <a:latin typeface="Aptos Display" panose="020B0004020202020204" pitchFamily="34" charset="0"/>
              </a:rPr>
              <a:t>. In </a:t>
            </a:r>
            <a:r>
              <a:rPr lang="en-US" sz="1800" b="0" i="1">
                <a:solidFill>
                  <a:schemeClr val="tx2"/>
                </a:solidFill>
                <a:effectLst/>
                <a:latin typeface="Aptos Display" panose="020B0004020202020204" pitchFamily="34" charset="0"/>
              </a:rPr>
              <a:t>Proceedings of the 20th Chinese National Conference on Computational Linguistics</a:t>
            </a:r>
            <a:r>
              <a:rPr lang="en-US" sz="1800" b="0" i="0">
                <a:solidFill>
                  <a:schemeClr val="tx2"/>
                </a:solidFill>
                <a:effectLst/>
                <a:latin typeface="Aptos Display" panose="020B0004020202020204" pitchFamily="34" charset="0"/>
              </a:rPr>
              <a:t>, pages 1218–1227, Huhhot, China. Chinese Information Processing Society of China.</a:t>
            </a:r>
          </a:p>
          <a:p>
            <a:r>
              <a:rPr lang="en-US" sz="1800" b="0" i="0">
                <a:solidFill>
                  <a:schemeClr val="tx2"/>
                </a:solidFill>
                <a:effectLst/>
                <a:latin typeface="Aptos Display" panose="020B0004020202020204" pitchFamily="34" charset="0"/>
              </a:rPr>
              <a:t>Hutto, C., &amp; Gilbert, E. (2014). VADER: A Parsimonious Rule-Based Model for Sentiment Analysis of Social Media Text. </a:t>
            </a:r>
            <a:r>
              <a:rPr lang="en-US" sz="1800" b="0" i="1">
                <a:solidFill>
                  <a:schemeClr val="tx2"/>
                </a:solidFill>
                <a:effectLst/>
                <a:latin typeface="Aptos Display" panose="020B0004020202020204" pitchFamily="34" charset="0"/>
              </a:rPr>
              <a:t>Proceedings of the International AAAI Conference on Web and Social Media</a:t>
            </a:r>
            <a:r>
              <a:rPr lang="en-US" sz="1800" b="0" i="0">
                <a:solidFill>
                  <a:schemeClr val="tx2"/>
                </a:solidFill>
                <a:effectLst/>
                <a:latin typeface="Aptos Display" panose="020B0004020202020204" pitchFamily="34" charset="0"/>
              </a:rPr>
              <a:t>, </a:t>
            </a:r>
            <a:r>
              <a:rPr lang="en-US" sz="1800" b="0" i="1">
                <a:solidFill>
                  <a:schemeClr val="tx2"/>
                </a:solidFill>
                <a:effectLst/>
                <a:latin typeface="Aptos Display" panose="020B0004020202020204" pitchFamily="34" charset="0"/>
              </a:rPr>
              <a:t>8</a:t>
            </a:r>
            <a:r>
              <a:rPr lang="en-US" sz="1800" b="0" i="0">
                <a:solidFill>
                  <a:schemeClr val="tx2"/>
                </a:solidFill>
                <a:effectLst/>
                <a:latin typeface="Aptos Display" panose="020B0004020202020204" pitchFamily="34" charset="0"/>
              </a:rPr>
              <a:t>(1), 216-225. https://doi.org/10.1609/icwsm.v8i1.14550</a:t>
            </a:r>
          </a:p>
          <a:p>
            <a:endParaRPr lang="en-US" sz="1800">
              <a:solidFill>
                <a:schemeClr val="tx2"/>
              </a:solidFill>
              <a:latin typeface="Aptos Display" panose="020B0004020202020204" pitchFamily="34" charset="0"/>
            </a:endParaRPr>
          </a:p>
        </p:txBody>
      </p:sp>
    </p:spTree>
    <p:extLst>
      <p:ext uri="{BB962C8B-B14F-4D97-AF65-F5344CB8AC3E}">
        <p14:creationId xmlns:p14="http://schemas.microsoft.com/office/powerpoint/2010/main" val="56011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8E1ED5B9-B51B-9378-20A4-4F35D636B84F}"/>
              </a:ext>
            </a:extLst>
          </p:cNvPr>
          <p:cNvPicPr>
            <a:picLocks noChangeAspect="1"/>
          </p:cNvPicPr>
          <p:nvPr/>
        </p:nvPicPr>
        <p:blipFill>
          <a:blip r:embed="rId2"/>
          <a:stretch>
            <a:fillRect/>
          </a:stretch>
        </p:blipFill>
        <p:spPr>
          <a:xfrm flipH="1">
            <a:off x="5961162" y="2346884"/>
            <a:ext cx="1937923" cy="4770272"/>
          </a:xfrm>
          <a:prstGeom prst="rect">
            <a:avLst/>
          </a:prstGeom>
        </p:spPr>
      </p:pic>
      <p:pic>
        <p:nvPicPr>
          <p:cNvPr id="5" name="Picture 4">
            <a:extLst>
              <a:ext uri="{FF2B5EF4-FFF2-40B4-BE49-F238E27FC236}">
                <a16:creationId xmlns:a16="http://schemas.microsoft.com/office/drawing/2014/main" id="{45008DE2-9231-F699-6921-2BA2B5B99D65}"/>
              </a:ext>
            </a:extLst>
          </p:cNvPr>
          <p:cNvPicPr>
            <a:picLocks noChangeAspect="1"/>
          </p:cNvPicPr>
          <p:nvPr/>
        </p:nvPicPr>
        <p:blipFill>
          <a:blip r:embed="rId3"/>
          <a:stretch>
            <a:fillRect/>
          </a:stretch>
        </p:blipFill>
        <p:spPr>
          <a:xfrm>
            <a:off x="1816878" y="2037080"/>
            <a:ext cx="2253934" cy="4860233"/>
          </a:xfrm>
          <a:prstGeom prst="rect">
            <a:avLst/>
          </a:prstGeom>
        </p:spPr>
      </p:pic>
      <p:sp>
        <p:nvSpPr>
          <p:cNvPr id="6" name="Speech Bubble: Rectangle 5">
            <a:extLst>
              <a:ext uri="{FF2B5EF4-FFF2-40B4-BE49-F238E27FC236}">
                <a16:creationId xmlns:a16="http://schemas.microsoft.com/office/drawing/2014/main" id="{05AC630F-F103-196C-8791-C44089E8BAA5}"/>
              </a:ext>
            </a:extLst>
          </p:cNvPr>
          <p:cNvSpPr/>
          <p:nvPr/>
        </p:nvSpPr>
        <p:spPr>
          <a:xfrm>
            <a:off x="1884690" y="621254"/>
            <a:ext cx="4653280" cy="1168400"/>
          </a:xfrm>
          <a:prstGeom prst="wedgeRect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hnschrift SemiBold" panose="020B0502040204020203" pitchFamily="34" charset="0"/>
              </a:rPr>
              <a:t>Tweet: </a:t>
            </a:r>
            <a:r>
              <a:rPr lang="en-US" dirty="0">
                <a:solidFill>
                  <a:schemeClr val="tx1"/>
                </a:solidFill>
                <a:latin typeface="Bahnschrift SemiBold" panose="020B0502040204020203" pitchFamily="34" charset="0"/>
              </a:rPr>
              <a:t>The Green group is making actual progress with the funding bill. If you’re in Purple, you’re against progress. SAD! </a:t>
            </a:r>
          </a:p>
        </p:txBody>
      </p:sp>
      <p:sp>
        <p:nvSpPr>
          <p:cNvPr id="7" name="Thought Bubble: Cloud 6">
            <a:extLst>
              <a:ext uri="{FF2B5EF4-FFF2-40B4-BE49-F238E27FC236}">
                <a16:creationId xmlns:a16="http://schemas.microsoft.com/office/drawing/2014/main" id="{30BCCB08-48E2-FDF3-62AA-F2B22D8B772C}"/>
              </a:ext>
            </a:extLst>
          </p:cNvPr>
          <p:cNvSpPr/>
          <p:nvPr/>
        </p:nvSpPr>
        <p:spPr>
          <a:xfrm>
            <a:off x="6675266" y="645160"/>
            <a:ext cx="3471711" cy="196088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Bahnschrift SemiBold" panose="020B0502040204020203" pitchFamily="34" charset="0"/>
              </a:rPr>
              <a:t>Why is this tweet so divisive and aggressive?</a:t>
            </a:r>
          </a:p>
        </p:txBody>
      </p:sp>
      <p:pic>
        <p:nvPicPr>
          <p:cNvPr id="11" name="Graphic 10" descr="Sparrow with solid fill">
            <a:extLst>
              <a:ext uri="{FF2B5EF4-FFF2-40B4-BE49-F238E27FC236}">
                <a16:creationId xmlns:a16="http://schemas.microsoft.com/office/drawing/2014/main" id="{542EA8FC-5FB4-C5B2-05D8-456CD2313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3717" y="440345"/>
            <a:ext cx="409630" cy="409630"/>
          </a:xfrm>
          <a:prstGeom prst="rect">
            <a:avLst/>
          </a:prstGeom>
        </p:spPr>
      </p:pic>
      <p:sp>
        <p:nvSpPr>
          <p:cNvPr id="20" name="TextBox 19">
            <a:extLst>
              <a:ext uri="{FF2B5EF4-FFF2-40B4-BE49-F238E27FC236}">
                <a16:creationId xmlns:a16="http://schemas.microsoft.com/office/drawing/2014/main" id="{7E596308-1A9A-B901-4D4C-5438AFE39DDF}"/>
              </a:ext>
            </a:extLst>
          </p:cNvPr>
          <p:cNvSpPr txBox="1"/>
          <p:nvPr/>
        </p:nvSpPr>
        <p:spPr>
          <a:xfrm>
            <a:off x="8550786" y="3775581"/>
            <a:ext cx="2515270" cy="1200329"/>
          </a:xfrm>
          <a:prstGeom prst="rect">
            <a:avLst/>
          </a:prstGeom>
          <a:gradFill flip="none" rotWithShape="1">
            <a:gsLst>
              <a:gs pos="0">
                <a:schemeClr val="accent1">
                  <a:lumMod val="5000"/>
                  <a:lumOff val="95000"/>
                  <a:alpha val="52000"/>
                </a:schemeClr>
              </a:gs>
              <a:gs pos="74000">
                <a:schemeClr val="accent1">
                  <a:lumMod val="45000"/>
                  <a:lumOff val="55000"/>
                  <a:alpha val="45000"/>
                </a:schemeClr>
              </a:gs>
              <a:gs pos="83000">
                <a:schemeClr val="accent1">
                  <a:lumMod val="45000"/>
                  <a:lumOff val="55000"/>
                  <a:alpha val="57000"/>
                </a:schemeClr>
              </a:gs>
              <a:gs pos="100000">
                <a:schemeClr val="accent1">
                  <a:lumMod val="30000"/>
                  <a:lumOff val="70000"/>
                </a:schemeClr>
              </a:gs>
            </a:gsLst>
            <a:lin ang="5400000" scaled="1"/>
            <a:tileRect/>
          </a:gradFill>
          <a:ln w="15875">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p:spPr>
        <p:txBody>
          <a:bodyPr wrap="square" rtlCol="0">
            <a:spAutoFit/>
          </a:bodyPr>
          <a:lstStyle/>
          <a:p>
            <a:pPr algn="ctr"/>
            <a:r>
              <a:rPr lang="en-US" dirty="0">
                <a:latin typeface="Aptos Display" panose="020B0004020202020204" pitchFamily="34" charset="0"/>
              </a:rPr>
              <a:t>Social media influencers are known to use divisive (in-group vs out-group) rhetoric. Why?</a:t>
            </a:r>
          </a:p>
        </p:txBody>
      </p:sp>
    </p:spTree>
    <p:extLst>
      <p:ext uri="{BB962C8B-B14F-4D97-AF65-F5344CB8AC3E}">
        <p14:creationId xmlns:p14="http://schemas.microsoft.com/office/powerpoint/2010/main" val="3475850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42C2DD1-E542-2586-003E-1557E7B19142}"/>
              </a:ext>
            </a:extLst>
          </p:cNvPr>
          <p:cNvSpPr>
            <a:spLocks noGrp="1"/>
          </p:cNvSpPr>
          <p:nvPr>
            <p:ph type="title"/>
          </p:nvPr>
        </p:nvSpPr>
        <p:spPr>
          <a:xfrm>
            <a:off x="4414281" y="430759"/>
            <a:ext cx="6908480" cy="926088"/>
          </a:xfrm>
        </p:spPr>
        <p:txBody>
          <a:bodyPr anchor="b">
            <a:normAutofit fontScale="90000"/>
          </a:bodyPr>
          <a:lstStyle/>
          <a:p>
            <a:pPr algn="ctr"/>
            <a:r>
              <a:rPr lang="en-US" sz="3600" dirty="0">
                <a:solidFill>
                  <a:schemeClr val="tx2"/>
                </a:solidFill>
                <a:latin typeface="Aptos Display" panose="020B0004020202020204" pitchFamily="34" charset="0"/>
              </a:rPr>
              <a:t>Why would someone be divisive online?</a:t>
            </a:r>
            <a:br>
              <a:rPr lang="en-US" sz="3600" dirty="0">
                <a:solidFill>
                  <a:schemeClr val="tx2"/>
                </a:solidFill>
                <a:latin typeface="Aptos Display" panose="020B0004020202020204" pitchFamily="34" charset="0"/>
              </a:rPr>
            </a:br>
            <a:r>
              <a:rPr lang="en-US" sz="3600" dirty="0">
                <a:solidFill>
                  <a:schemeClr val="tx2"/>
                </a:solidFill>
                <a:latin typeface="Aptos Display" panose="020B0004020202020204" pitchFamily="34" charset="0"/>
              </a:rPr>
              <a:t>Let’s discuss!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DE8069C7-6003-992D-FBE8-B5529E058B29}"/>
              </a:ext>
            </a:extLst>
          </p:cNvPr>
          <p:cNvSpPr txBox="1">
            <a:spLocks/>
          </p:cNvSpPr>
          <p:nvPr/>
        </p:nvSpPr>
        <p:spPr>
          <a:xfrm>
            <a:off x="1489213" y="2040140"/>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latin typeface="Aptos Display" panose="020B0004020202020204" pitchFamily="34" charset="0"/>
              </a:rPr>
              <a:t>Can we hypothesize how and why?</a:t>
            </a:r>
          </a:p>
        </p:txBody>
      </p:sp>
      <p:sp>
        <p:nvSpPr>
          <p:cNvPr id="5" name="Title 1">
            <a:extLst>
              <a:ext uri="{FF2B5EF4-FFF2-40B4-BE49-F238E27FC236}">
                <a16:creationId xmlns:a16="http://schemas.microsoft.com/office/drawing/2014/main" id="{9189DE9C-70A6-70F7-B0FC-DF97A816145F}"/>
              </a:ext>
            </a:extLst>
          </p:cNvPr>
          <p:cNvSpPr txBox="1">
            <a:spLocks/>
          </p:cNvSpPr>
          <p:nvPr/>
        </p:nvSpPr>
        <p:spPr>
          <a:xfrm>
            <a:off x="1277317" y="3419833"/>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latin typeface="Aptos Display" panose="020B0004020202020204" pitchFamily="34" charset="0"/>
              </a:rPr>
              <a:t>Can we categorize social media posts?</a:t>
            </a:r>
          </a:p>
        </p:txBody>
      </p:sp>
      <p:sp>
        <p:nvSpPr>
          <p:cNvPr id="6" name="Title 1">
            <a:extLst>
              <a:ext uri="{FF2B5EF4-FFF2-40B4-BE49-F238E27FC236}">
                <a16:creationId xmlns:a16="http://schemas.microsoft.com/office/drawing/2014/main" id="{F1154E91-C30B-1DC6-A021-00736192AB4F}"/>
              </a:ext>
            </a:extLst>
          </p:cNvPr>
          <p:cNvSpPr txBox="1">
            <a:spLocks/>
          </p:cNvSpPr>
          <p:nvPr/>
        </p:nvSpPr>
        <p:spPr>
          <a:xfrm>
            <a:off x="635776" y="4744194"/>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latin typeface="Aptos Display" panose="020B0004020202020204" pitchFamily="34" charset="0"/>
              </a:rPr>
              <a:t>Can we analyze dynamics using those posts?</a:t>
            </a:r>
          </a:p>
        </p:txBody>
      </p:sp>
      <p:sp>
        <p:nvSpPr>
          <p:cNvPr id="7" name="TextBox 6">
            <a:extLst>
              <a:ext uri="{FF2B5EF4-FFF2-40B4-BE49-F238E27FC236}">
                <a16:creationId xmlns:a16="http://schemas.microsoft.com/office/drawing/2014/main" id="{CFDDA5D8-3679-29BB-BFBC-DDF4266877CE}"/>
              </a:ext>
            </a:extLst>
          </p:cNvPr>
          <p:cNvSpPr txBox="1"/>
          <p:nvPr/>
        </p:nvSpPr>
        <p:spPr>
          <a:xfrm>
            <a:off x="313765" y="304800"/>
            <a:ext cx="1631576" cy="461665"/>
          </a:xfrm>
          <a:prstGeom prst="rect">
            <a:avLst/>
          </a:prstGeom>
          <a:noFill/>
        </p:spPr>
        <p:txBody>
          <a:bodyPr wrap="square" rtlCol="0">
            <a:spAutoFit/>
          </a:bodyPr>
          <a:lstStyle/>
          <a:p>
            <a:r>
              <a:rPr lang="en-US" sz="2400" dirty="0"/>
              <a:t>Motivation</a:t>
            </a:r>
          </a:p>
        </p:txBody>
      </p:sp>
    </p:spTree>
    <p:extLst>
      <p:ext uri="{BB962C8B-B14F-4D97-AF65-F5344CB8AC3E}">
        <p14:creationId xmlns:p14="http://schemas.microsoft.com/office/powerpoint/2010/main" val="1870255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F230B94-F62D-BEE3-9215-D9556B4F56EE}"/>
              </a:ext>
            </a:extLst>
          </p:cNvPr>
          <p:cNvSpPr>
            <a:spLocks noGrp="1"/>
          </p:cNvSpPr>
          <p:nvPr>
            <p:ph type="title"/>
          </p:nvPr>
        </p:nvSpPr>
        <p:spPr>
          <a:xfrm>
            <a:off x="-305" y="-252837"/>
            <a:ext cx="9833548" cy="1325563"/>
          </a:xfrm>
        </p:spPr>
        <p:txBody>
          <a:bodyPr anchor="b">
            <a:normAutofit/>
          </a:bodyPr>
          <a:lstStyle/>
          <a:p>
            <a:pPr algn="ctr"/>
            <a:r>
              <a:rPr lang="en-US" sz="3600" dirty="0">
                <a:solidFill>
                  <a:schemeClr val="tx2"/>
                </a:solidFill>
                <a:latin typeface="Aptos Display" panose="020B0004020202020204" pitchFamily="34" charset="0"/>
              </a:rPr>
              <a:t>The </a:t>
            </a:r>
            <a:r>
              <a:rPr lang="en-US" sz="3600" b="1" dirty="0">
                <a:solidFill>
                  <a:schemeClr val="tx2"/>
                </a:solidFill>
                <a:latin typeface="Aptos Display" panose="020B0004020202020204" pitchFamily="34" charset="0"/>
              </a:rPr>
              <a:t>anatomy</a:t>
            </a:r>
            <a:r>
              <a:rPr lang="en-US" sz="3600" dirty="0">
                <a:solidFill>
                  <a:schemeClr val="tx2"/>
                </a:solidFill>
                <a:latin typeface="Aptos Display" panose="020B0004020202020204" pitchFamily="34" charset="0"/>
              </a:rPr>
              <a:t> of polarizing language</a:t>
            </a:r>
          </a:p>
        </p:txBody>
      </p:sp>
      <p:grpSp>
        <p:nvGrpSpPr>
          <p:cNvPr id="44" name="Group 4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5" name="Freeform: Shape 4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8769D7B-C0D6-A51A-07EF-2A049B370640}"/>
              </a:ext>
            </a:extLst>
          </p:cNvPr>
          <p:cNvSpPr>
            <a:spLocks noGrp="1"/>
          </p:cNvSpPr>
          <p:nvPr>
            <p:ph idx="1"/>
          </p:nvPr>
        </p:nvSpPr>
        <p:spPr>
          <a:xfrm>
            <a:off x="1193031" y="1512158"/>
            <a:ext cx="7678253" cy="672119"/>
          </a:xfrm>
        </p:spPr>
        <p:txBody>
          <a:bodyPr>
            <a:normAutofit/>
          </a:bodyPr>
          <a:lstStyle/>
          <a:p>
            <a:pPr marL="0" indent="0" algn="ctr">
              <a:buNone/>
            </a:pPr>
            <a:r>
              <a:rPr lang="en-US" sz="1800" dirty="0">
                <a:solidFill>
                  <a:schemeClr val="tx2"/>
                </a:solidFill>
                <a:latin typeface="Aptos Display" panose="020B0004020202020204" pitchFamily="34" charset="0"/>
              </a:rPr>
              <a:t>Today, we’re looking at</a:t>
            </a:r>
            <a:r>
              <a:rPr lang="en-US" sz="1800" b="1" dirty="0">
                <a:solidFill>
                  <a:schemeClr val="tx2"/>
                </a:solidFill>
                <a:latin typeface="Aptos Display" panose="020B0004020202020204" pitchFamily="34" charset="0"/>
              </a:rPr>
              <a:t>, “Dynamics of Polarizing Rhetoric in Congressional Tweets” </a:t>
            </a:r>
            <a:r>
              <a:rPr lang="en-US" sz="1800" dirty="0">
                <a:solidFill>
                  <a:schemeClr val="tx2"/>
                </a:solidFill>
                <a:latin typeface="Aptos Display" panose="020B0004020202020204" pitchFamily="34" charset="0"/>
              </a:rPr>
              <a:t>by Ballard et al, who give the following example tweet:</a:t>
            </a:r>
          </a:p>
        </p:txBody>
      </p:sp>
      <p:grpSp>
        <p:nvGrpSpPr>
          <p:cNvPr id="48" name="Group 4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9" name="Freeform: Shape 4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32EC99C-BCA1-80C7-CEAD-B3B6090587C7}"/>
              </a:ext>
            </a:extLst>
          </p:cNvPr>
          <p:cNvSpPr txBox="1"/>
          <p:nvPr/>
        </p:nvSpPr>
        <p:spPr>
          <a:xfrm>
            <a:off x="994611" y="2584884"/>
            <a:ext cx="10114393" cy="923330"/>
          </a:xfrm>
          <a:prstGeom prst="rect">
            <a:avLst/>
          </a:prstGeom>
          <a:gradFill flip="none" rotWithShape="1">
            <a:gsLst>
              <a:gs pos="0">
                <a:schemeClr val="accent1">
                  <a:lumMod val="5000"/>
                  <a:lumOff val="95000"/>
                  <a:alpha val="52000"/>
                </a:schemeClr>
              </a:gs>
              <a:gs pos="74000">
                <a:schemeClr val="accent1">
                  <a:lumMod val="45000"/>
                  <a:lumOff val="55000"/>
                  <a:alpha val="45000"/>
                </a:schemeClr>
              </a:gs>
              <a:gs pos="83000">
                <a:schemeClr val="accent1">
                  <a:lumMod val="45000"/>
                  <a:lumOff val="55000"/>
                  <a:alpha val="57000"/>
                </a:schemeClr>
              </a:gs>
              <a:gs pos="100000">
                <a:schemeClr val="accent1">
                  <a:lumMod val="30000"/>
                  <a:lumOff val="70000"/>
                </a:schemeClr>
              </a:gs>
            </a:gsLst>
            <a:lin ang="5400000" scaled="1"/>
            <a:tileRect/>
          </a:gradFill>
          <a:ln w="15875">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p:spPr>
        <p:txBody>
          <a:bodyPr wrap="square" rtlCol="0">
            <a:spAutoFit/>
          </a:bodyPr>
          <a:lstStyle/>
          <a:p>
            <a:pPr algn="ctr"/>
            <a:r>
              <a:rPr lang="en-US" b="0" i="0" dirty="0">
                <a:solidFill>
                  <a:srgbClr val="000000"/>
                </a:solidFill>
                <a:effectLst/>
                <a:latin typeface="Open Sans" panose="020B0606030504020204" pitchFamily="34" charset="0"/>
              </a:rPr>
              <a:t>Last night, Twitter censored @[user] for suggesting children are far less susceptible to COVID-19 than adults—a well-known fact—because it goes against the [out-group] agenda to keep schools closed, people out of work, and destroy our economy to influence the election.</a:t>
            </a:r>
            <a:endParaRPr lang="en-US" dirty="0">
              <a:latin typeface="Aptos Display" panose="020B0004020202020204" pitchFamily="34" charset="0"/>
            </a:endParaRPr>
          </a:p>
        </p:txBody>
      </p:sp>
      <p:pic>
        <p:nvPicPr>
          <p:cNvPr id="5" name="Graphic 4" descr="Sparrow with solid fill">
            <a:extLst>
              <a:ext uri="{FF2B5EF4-FFF2-40B4-BE49-F238E27FC236}">
                <a16:creationId xmlns:a16="http://schemas.microsoft.com/office/drawing/2014/main" id="{54610B91-1472-FC1D-B573-2703E640E6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401" y="2437115"/>
            <a:ext cx="409630" cy="409630"/>
          </a:xfrm>
          <a:prstGeom prst="rect">
            <a:avLst/>
          </a:prstGeom>
        </p:spPr>
      </p:pic>
      <p:sp>
        <p:nvSpPr>
          <p:cNvPr id="6" name="TextBox 5">
            <a:extLst>
              <a:ext uri="{FF2B5EF4-FFF2-40B4-BE49-F238E27FC236}">
                <a16:creationId xmlns:a16="http://schemas.microsoft.com/office/drawing/2014/main" id="{A109B83A-7038-B001-5F71-DF9F446C4982}"/>
              </a:ext>
            </a:extLst>
          </p:cNvPr>
          <p:cNvSpPr txBox="1"/>
          <p:nvPr/>
        </p:nvSpPr>
        <p:spPr>
          <a:xfrm>
            <a:off x="2486526" y="1512158"/>
            <a:ext cx="184731" cy="369332"/>
          </a:xfrm>
          <a:prstGeom prst="rect">
            <a:avLst/>
          </a:prstGeom>
          <a:noFill/>
        </p:spPr>
        <p:txBody>
          <a:bodyPr wrap="none" rtlCol="0">
            <a:spAutoFit/>
          </a:bodyPr>
          <a:lstStyle/>
          <a:p>
            <a:endParaRPr lang="en-US" dirty="0"/>
          </a:p>
        </p:txBody>
      </p:sp>
      <p:sp>
        <p:nvSpPr>
          <p:cNvPr id="7" name="Content Placeholder 2">
            <a:extLst>
              <a:ext uri="{FF2B5EF4-FFF2-40B4-BE49-F238E27FC236}">
                <a16:creationId xmlns:a16="http://schemas.microsoft.com/office/drawing/2014/main" id="{6AB3537D-AECF-1989-7725-149599BC9779}"/>
              </a:ext>
            </a:extLst>
          </p:cNvPr>
          <p:cNvSpPr txBox="1">
            <a:spLocks/>
          </p:cNvSpPr>
          <p:nvPr/>
        </p:nvSpPr>
        <p:spPr>
          <a:xfrm>
            <a:off x="2474417" y="3986590"/>
            <a:ext cx="7678253" cy="2350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tx2"/>
                </a:solidFill>
                <a:latin typeface="Aptos Display" panose="020B0004020202020204" pitchFamily="34" charset="0"/>
              </a:rPr>
              <a:t>What polarizing elements are present?</a:t>
            </a:r>
          </a:p>
          <a:p>
            <a:pPr algn="ctr"/>
            <a:r>
              <a:rPr lang="en-US" sz="1800" dirty="0">
                <a:solidFill>
                  <a:schemeClr val="tx2"/>
                </a:solidFill>
              </a:rPr>
              <a:t>Taps into the social identity of the in-group</a:t>
            </a:r>
          </a:p>
          <a:p>
            <a:pPr algn="ctr"/>
            <a:r>
              <a:rPr lang="en-US" sz="1800" dirty="0">
                <a:solidFill>
                  <a:schemeClr val="tx2"/>
                </a:solidFill>
              </a:rPr>
              <a:t>Mentions powerful in-group member</a:t>
            </a:r>
          </a:p>
          <a:p>
            <a:pPr algn="ctr"/>
            <a:r>
              <a:rPr lang="en-US" sz="1800" dirty="0">
                <a:solidFill>
                  <a:schemeClr val="tx2"/>
                </a:solidFill>
              </a:rPr>
              <a:t>Mentions out-group as comparison</a:t>
            </a:r>
          </a:p>
          <a:p>
            <a:pPr algn="ctr"/>
            <a:r>
              <a:rPr lang="en-US" sz="1800" dirty="0">
                <a:solidFill>
                  <a:schemeClr val="tx2"/>
                </a:solidFill>
              </a:rPr>
              <a:t>Negative tone towards out-group</a:t>
            </a:r>
          </a:p>
        </p:txBody>
      </p:sp>
    </p:spTree>
    <p:extLst>
      <p:ext uri="{BB962C8B-B14F-4D97-AF65-F5344CB8AC3E}">
        <p14:creationId xmlns:p14="http://schemas.microsoft.com/office/powerpoint/2010/main" val="264675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7A4C1-C42F-2C60-D29A-F41AEE4B5BB1}"/>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latin typeface="Aptos Display" panose="020B0004020202020204" pitchFamily="34" charset="0"/>
              </a:rPr>
              <a:t>Humans do well at finding polarization</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6" name="Freeform: Shape 15">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E59DEA65-E822-E6A0-798B-5CA6C11D3371}"/>
              </a:ext>
            </a:extLst>
          </p:cNvPr>
          <p:cNvSpPr>
            <a:spLocks noGrp="1"/>
          </p:cNvSpPr>
          <p:nvPr>
            <p:ph idx="1"/>
          </p:nvPr>
        </p:nvSpPr>
        <p:spPr>
          <a:xfrm>
            <a:off x="3055954" y="2979336"/>
            <a:ext cx="5709721" cy="2378728"/>
          </a:xfrm>
        </p:spPr>
        <p:txBody>
          <a:bodyPr anchor="t">
            <a:normAutofit/>
          </a:bodyPr>
          <a:lstStyle/>
          <a:p>
            <a:r>
              <a:rPr lang="en-US" sz="1400" dirty="0">
                <a:solidFill>
                  <a:schemeClr val="tx2"/>
                </a:solidFill>
                <a:latin typeface="Aptos Display" panose="020B0004020202020204" pitchFamily="34" charset="0"/>
              </a:rPr>
              <a:t>Bollard et al. analyzed tweets in the 111th–116th congresses (2009–2020), during which members of Congress ~five million tweets .</a:t>
            </a:r>
          </a:p>
          <a:p>
            <a:r>
              <a:rPr lang="en-US" sz="1400" dirty="0">
                <a:solidFill>
                  <a:schemeClr val="tx2"/>
                </a:solidFill>
                <a:latin typeface="Aptos Display" panose="020B0004020202020204" pitchFamily="34" charset="0"/>
              </a:rPr>
              <a:t>They combined these data with information about members, their constituents, and the political environment</a:t>
            </a:r>
          </a:p>
          <a:p>
            <a:r>
              <a:rPr lang="en-US" sz="1400" dirty="0">
                <a:solidFill>
                  <a:schemeClr val="tx2"/>
                </a:solidFill>
                <a:latin typeface="Aptos Display" panose="020B0004020202020204" pitchFamily="34" charset="0"/>
              </a:rPr>
              <a:t>They asked four researchers to categorize 4,000 tweets into polarizing and non-polarizing.</a:t>
            </a:r>
          </a:p>
          <a:p>
            <a:r>
              <a:rPr lang="en-US" sz="1400" dirty="0">
                <a:solidFill>
                  <a:schemeClr val="tx2"/>
                </a:solidFill>
                <a:latin typeface="Aptos Display" panose="020B0004020202020204" pitchFamily="34" charset="0"/>
              </a:rPr>
              <a:t>The researcher’s categorizations were compared against each other.</a:t>
            </a:r>
          </a:p>
          <a:p>
            <a:r>
              <a:rPr lang="en-US" sz="1400" b="1" dirty="0">
                <a:solidFill>
                  <a:schemeClr val="tx2"/>
                </a:solidFill>
                <a:latin typeface="Aptos Display" panose="020B0004020202020204" pitchFamily="34" charset="0"/>
              </a:rPr>
              <a:t>They agreed 85% of the time.</a:t>
            </a:r>
          </a:p>
        </p:txBody>
      </p:sp>
      <p:pic>
        <p:nvPicPr>
          <p:cNvPr id="4" name="Picture 3">
            <a:extLst>
              <a:ext uri="{FF2B5EF4-FFF2-40B4-BE49-F238E27FC236}">
                <a16:creationId xmlns:a16="http://schemas.microsoft.com/office/drawing/2014/main" id="{B8BAEA86-5864-E641-6BE2-6495D49CE111}"/>
              </a:ext>
            </a:extLst>
          </p:cNvPr>
          <p:cNvPicPr>
            <a:picLocks noChangeAspect="1"/>
          </p:cNvPicPr>
          <p:nvPr/>
        </p:nvPicPr>
        <p:blipFill>
          <a:blip r:embed="rId2"/>
          <a:stretch>
            <a:fillRect/>
          </a:stretch>
        </p:blipFill>
        <p:spPr>
          <a:xfrm>
            <a:off x="1546549" y="1688204"/>
            <a:ext cx="1569663" cy="3155101"/>
          </a:xfrm>
          <a:prstGeom prst="rect">
            <a:avLst/>
          </a:prstGeom>
        </p:spPr>
      </p:pic>
    </p:spTree>
    <p:extLst>
      <p:ext uri="{BB962C8B-B14F-4D97-AF65-F5344CB8AC3E}">
        <p14:creationId xmlns:p14="http://schemas.microsoft.com/office/powerpoint/2010/main" val="3735434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7A4C1-C42F-2C60-D29A-F41AEE4B5BB1}"/>
              </a:ext>
            </a:extLst>
          </p:cNvPr>
          <p:cNvSpPr>
            <a:spLocks noGrp="1"/>
          </p:cNvSpPr>
          <p:nvPr>
            <p:ph type="title"/>
          </p:nvPr>
        </p:nvSpPr>
        <p:spPr>
          <a:xfrm>
            <a:off x="3033466" y="991261"/>
            <a:ext cx="5754696" cy="1837349"/>
          </a:xfrm>
        </p:spPr>
        <p:txBody>
          <a:bodyPr anchor="b">
            <a:normAutofit/>
          </a:bodyPr>
          <a:lstStyle/>
          <a:p>
            <a:pPr algn="ctr"/>
            <a:r>
              <a:rPr lang="en-US" sz="3600" dirty="0">
                <a:solidFill>
                  <a:schemeClr val="tx2"/>
                </a:solidFill>
                <a:latin typeface="Aptos Display" panose="020B0004020202020204" pitchFamily="34" charset="0"/>
              </a:rPr>
              <a:t>…Transformer Models do better</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6" name="Freeform: Shape 15">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E59DEA65-E822-E6A0-798B-5CA6C11D3371}"/>
              </a:ext>
            </a:extLst>
          </p:cNvPr>
          <p:cNvSpPr>
            <a:spLocks noGrp="1"/>
          </p:cNvSpPr>
          <p:nvPr>
            <p:ph idx="1"/>
          </p:nvPr>
        </p:nvSpPr>
        <p:spPr>
          <a:xfrm>
            <a:off x="3055954" y="2979336"/>
            <a:ext cx="5709721" cy="2378728"/>
          </a:xfrm>
        </p:spPr>
        <p:txBody>
          <a:bodyPr anchor="t">
            <a:normAutofit/>
          </a:bodyPr>
          <a:lstStyle/>
          <a:p>
            <a:r>
              <a:rPr lang="en-US" sz="1400" dirty="0">
                <a:solidFill>
                  <a:schemeClr val="tx2"/>
                </a:solidFill>
                <a:latin typeface="Aptos Display" panose="020B0004020202020204" pitchFamily="34" charset="0"/>
              </a:rPr>
              <a:t>The authors utilizes </a:t>
            </a:r>
            <a:r>
              <a:rPr lang="en-US" sz="1400" b="1" dirty="0" err="1">
                <a:solidFill>
                  <a:schemeClr val="tx2"/>
                </a:solidFill>
                <a:latin typeface="Aptos Display" panose="020B0004020202020204" pitchFamily="34" charset="0"/>
              </a:rPr>
              <a:t>RoBERTa</a:t>
            </a:r>
            <a:r>
              <a:rPr lang="en-US" sz="1400" b="1" dirty="0">
                <a:solidFill>
                  <a:schemeClr val="tx2"/>
                </a:solidFill>
                <a:latin typeface="Aptos Display" panose="020B0004020202020204" pitchFamily="34" charset="0"/>
              </a:rPr>
              <a:t>: a powerful transformer-based method for building context-aware embeddings </a:t>
            </a:r>
            <a:r>
              <a:rPr lang="en-US" sz="1400" dirty="0">
                <a:solidFill>
                  <a:schemeClr val="tx2"/>
                </a:solidFill>
                <a:latin typeface="Aptos Display" panose="020B0004020202020204" pitchFamily="34" charset="0"/>
              </a:rPr>
              <a:t>(</a:t>
            </a:r>
            <a:r>
              <a:rPr lang="en-US" sz="1050" b="0" i="0" dirty="0">
                <a:solidFill>
                  <a:srgbClr val="000000"/>
                </a:solidFill>
                <a:effectLst/>
                <a:latin typeface="Open Sans" panose="020B0606030504020204" pitchFamily="34" charset="0"/>
              </a:rPr>
              <a:t>Liu et al 2019</a:t>
            </a:r>
            <a:r>
              <a:rPr lang="en-US" sz="1050" i="0" dirty="0">
                <a:solidFill>
                  <a:srgbClr val="000000"/>
                </a:solidFill>
                <a:effectLst/>
                <a:latin typeface="Open Sans" panose="020B0606030504020204" pitchFamily="34" charset="0"/>
              </a:rPr>
              <a:t>)</a:t>
            </a:r>
            <a:endParaRPr lang="en-US" sz="1400" b="1" dirty="0">
              <a:solidFill>
                <a:schemeClr val="tx2"/>
              </a:solidFill>
              <a:latin typeface="Aptos Display" panose="020B0004020202020204" pitchFamily="34" charset="0"/>
            </a:endParaRPr>
          </a:p>
          <a:p>
            <a:r>
              <a:rPr lang="en-US" sz="1050" dirty="0">
                <a:solidFill>
                  <a:srgbClr val="000000"/>
                </a:solidFill>
                <a:latin typeface="Open Sans" panose="020B0606030504020204" pitchFamily="34" charset="0"/>
              </a:rPr>
              <a:t>With</a:t>
            </a:r>
            <a:r>
              <a:rPr lang="en-US" sz="1050" b="0" i="0" dirty="0">
                <a:solidFill>
                  <a:srgbClr val="000000"/>
                </a:solidFill>
                <a:effectLst/>
                <a:latin typeface="Open Sans" panose="020B0606030504020204" pitchFamily="34" charset="0"/>
              </a:rPr>
              <a:t> </a:t>
            </a:r>
            <a:r>
              <a:rPr lang="en-US" sz="1050" b="0" i="0" dirty="0" err="1">
                <a:solidFill>
                  <a:srgbClr val="000000"/>
                </a:solidFill>
                <a:effectLst/>
                <a:latin typeface="Open Sans" panose="020B0606030504020204" pitchFamily="34" charset="0"/>
              </a:rPr>
              <a:t>RoBERTa</a:t>
            </a:r>
            <a:r>
              <a:rPr lang="en-US" sz="1050" b="0" i="0" dirty="0">
                <a:solidFill>
                  <a:srgbClr val="000000"/>
                </a:solidFill>
                <a:effectLst/>
                <a:latin typeface="Open Sans" panose="020B0606030504020204" pitchFamily="34" charset="0"/>
              </a:rPr>
              <a:t>, the vectorized representation of a word changes based on context. </a:t>
            </a:r>
          </a:p>
          <a:p>
            <a:r>
              <a:rPr lang="en-US" sz="1050" b="0" i="0" dirty="0">
                <a:solidFill>
                  <a:srgbClr val="000000"/>
                </a:solidFill>
                <a:effectLst/>
                <a:latin typeface="Open Sans" panose="020B0606030504020204" pitchFamily="34" charset="0"/>
              </a:rPr>
              <a:t>Each tweet put through </a:t>
            </a:r>
            <a:r>
              <a:rPr lang="en-US" sz="1050" b="0" i="0" dirty="0" err="1">
                <a:solidFill>
                  <a:srgbClr val="000000"/>
                </a:solidFill>
                <a:effectLst/>
                <a:latin typeface="Open Sans" panose="020B0606030504020204" pitchFamily="34" charset="0"/>
              </a:rPr>
              <a:t>RoBERTa</a:t>
            </a:r>
            <a:r>
              <a:rPr lang="en-US" sz="1050" b="0" i="0" dirty="0">
                <a:solidFill>
                  <a:srgbClr val="000000"/>
                </a:solidFill>
                <a:effectLst/>
                <a:latin typeface="Open Sans" panose="020B0606030504020204" pitchFamily="34" charset="0"/>
              </a:rPr>
              <a:t> also has its own embedding layer to fine-tune.</a:t>
            </a:r>
          </a:p>
          <a:p>
            <a:r>
              <a:rPr lang="en-US" sz="1050" dirty="0">
                <a:solidFill>
                  <a:srgbClr val="000000"/>
                </a:solidFill>
                <a:latin typeface="Open Sans" panose="020B0606030504020204" pitchFamily="34" charset="0"/>
              </a:rPr>
              <a:t>They</a:t>
            </a:r>
            <a:r>
              <a:rPr lang="en-US" sz="1050" b="0" i="0" dirty="0">
                <a:solidFill>
                  <a:srgbClr val="000000"/>
                </a:solidFill>
                <a:effectLst/>
                <a:latin typeface="Open Sans" panose="020B0606030504020204" pitchFamily="34" charset="0"/>
              </a:rPr>
              <a:t> fine-tuned the sequence embedding for classifying polarizing rhetoric in tweets.</a:t>
            </a:r>
          </a:p>
          <a:p>
            <a:r>
              <a:rPr lang="en-US" sz="1050" dirty="0">
                <a:solidFill>
                  <a:srgbClr val="000000"/>
                </a:solidFill>
                <a:latin typeface="Open Sans" panose="020B0606030504020204" pitchFamily="34" charset="0"/>
              </a:rPr>
              <a:t>They u</a:t>
            </a:r>
            <a:r>
              <a:rPr lang="en-US" sz="1050" b="0" i="0" dirty="0">
                <a:solidFill>
                  <a:srgbClr val="000000"/>
                </a:solidFill>
                <a:effectLst/>
                <a:latin typeface="Open Sans" panose="020B0606030504020204" pitchFamily="34" charset="0"/>
              </a:rPr>
              <a:t>sed 3200 tweets (80%) randomly sampled from training data to tune the model, with weights to address the unbalanced nature of the data.</a:t>
            </a:r>
          </a:p>
          <a:p>
            <a:r>
              <a:rPr lang="en-US" sz="1400" b="1" dirty="0">
                <a:solidFill>
                  <a:schemeClr val="tx2"/>
                </a:solidFill>
                <a:latin typeface="Aptos Display" panose="020B0004020202020204" pitchFamily="34" charset="0"/>
              </a:rPr>
              <a:t>Overall, the model is highly accurate: the out-of-sample predictive accuracy is 90% with a weighted F1 score of 0.9</a:t>
            </a:r>
          </a:p>
        </p:txBody>
      </p:sp>
      <p:pic>
        <p:nvPicPr>
          <p:cNvPr id="5" name="Content Placeholder 4" descr="A robot with a raised arm">
            <a:extLst>
              <a:ext uri="{FF2B5EF4-FFF2-40B4-BE49-F238E27FC236}">
                <a16:creationId xmlns:a16="http://schemas.microsoft.com/office/drawing/2014/main" id="{3E4F008A-A99D-A431-D814-F1BC919E91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0012" y="1855805"/>
            <a:ext cx="3146389" cy="3146389"/>
          </a:xfrm>
          <a:prstGeom prst="rect">
            <a:avLst/>
          </a:prstGeom>
          <a:effectLst>
            <a:glow rad="266700">
              <a:srgbClr val="CFDFD4"/>
            </a:glow>
          </a:effectLst>
        </p:spPr>
      </p:pic>
    </p:spTree>
    <p:extLst>
      <p:ext uri="{BB962C8B-B14F-4D97-AF65-F5344CB8AC3E}">
        <p14:creationId xmlns:p14="http://schemas.microsoft.com/office/powerpoint/2010/main" val="22978331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69DC71F1-74FA-FEF3-CD08-D92482691F1D}"/>
              </a:ext>
            </a:extLst>
          </p:cNvPr>
          <p:cNvPicPr>
            <a:picLocks noChangeAspect="1"/>
          </p:cNvPicPr>
          <p:nvPr/>
        </p:nvPicPr>
        <p:blipFill>
          <a:blip r:embed="rId2"/>
          <a:stretch>
            <a:fillRect/>
          </a:stretch>
        </p:blipFill>
        <p:spPr>
          <a:xfrm>
            <a:off x="1841132" y="816506"/>
            <a:ext cx="8509737" cy="4105949"/>
          </a:xfrm>
          <a:prstGeom prst="rect">
            <a:avLst/>
          </a:prstGeom>
        </p:spPr>
      </p:pic>
      <p:sp>
        <p:nvSpPr>
          <p:cNvPr id="10" name="TextBox 9">
            <a:extLst>
              <a:ext uri="{FF2B5EF4-FFF2-40B4-BE49-F238E27FC236}">
                <a16:creationId xmlns:a16="http://schemas.microsoft.com/office/drawing/2014/main" id="{14498D8D-C55B-A8FD-0DD1-C082FDAE8F2C}"/>
              </a:ext>
            </a:extLst>
          </p:cNvPr>
          <p:cNvSpPr txBox="1"/>
          <p:nvPr/>
        </p:nvSpPr>
        <p:spPr>
          <a:xfrm>
            <a:off x="1841133" y="5082681"/>
            <a:ext cx="8281436" cy="923330"/>
          </a:xfrm>
          <a:prstGeom prst="rect">
            <a:avLst/>
          </a:prstGeom>
          <a:noFill/>
        </p:spPr>
        <p:txBody>
          <a:bodyPr wrap="square" rtlCol="0">
            <a:spAutoFit/>
          </a:bodyPr>
          <a:lstStyle/>
          <a:p>
            <a:pPr algn="ctr"/>
            <a:r>
              <a:rPr lang="en-US" b="0" i="0" dirty="0">
                <a:solidFill>
                  <a:srgbClr val="000000"/>
                </a:solidFill>
                <a:effectLst/>
                <a:latin typeface="Aptos Display" panose="020B0004020202020204" pitchFamily="34" charset="0"/>
              </a:rPr>
              <a:t>Fig: Transformer vs VADER (Valence Aware Dictionary and Sentiment Reasoner), a commonly-used dictionary-based sentiment analysis tool that is designed for use on social media (Hutto and Gilbert 2014).</a:t>
            </a:r>
            <a:endParaRPr lang="en-US" dirty="0">
              <a:latin typeface="Aptos Display" panose="020B0004020202020204" pitchFamily="34" charset="0"/>
            </a:endParaRPr>
          </a:p>
        </p:txBody>
      </p:sp>
    </p:spTree>
    <p:extLst>
      <p:ext uri="{BB962C8B-B14F-4D97-AF65-F5344CB8AC3E}">
        <p14:creationId xmlns:p14="http://schemas.microsoft.com/office/powerpoint/2010/main" val="40735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F1CE-AE99-3655-9834-38082F49367E}"/>
              </a:ext>
            </a:extLst>
          </p:cNvPr>
          <p:cNvSpPr>
            <a:spLocks noGrp="1"/>
          </p:cNvSpPr>
          <p:nvPr>
            <p:ph type="title"/>
          </p:nvPr>
        </p:nvSpPr>
        <p:spPr/>
        <p:txBody>
          <a:bodyPr/>
          <a:lstStyle/>
          <a:p>
            <a:r>
              <a:rPr lang="en-US" dirty="0">
                <a:latin typeface="Aptos Display" panose="020B0004020202020204" pitchFamily="34" charset="0"/>
              </a:rPr>
              <a:t>How </a:t>
            </a:r>
            <a:r>
              <a:rPr lang="en-US" dirty="0" err="1">
                <a:latin typeface="Aptos Display" panose="020B0004020202020204" pitchFamily="34" charset="0"/>
              </a:rPr>
              <a:t>RoBERTa</a:t>
            </a:r>
            <a:r>
              <a:rPr lang="en-US" dirty="0">
                <a:latin typeface="Aptos Display" panose="020B0004020202020204" pitchFamily="34" charset="0"/>
              </a:rPr>
              <a:t> categorizes tweets</a:t>
            </a:r>
          </a:p>
        </p:txBody>
      </p:sp>
      <p:sp>
        <p:nvSpPr>
          <p:cNvPr id="3" name="Content Placeholder 2">
            <a:extLst>
              <a:ext uri="{FF2B5EF4-FFF2-40B4-BE49-F238E27FC236}">
                <a16:creationId xmlns:a16="http://schemas.microsoft.com/office/drawing/2014/main" id="{1AECDBD8-76FE-A404-976E-D975C9019226}"/>
              </a:ext>
            </a:extLst>
          </p:cNvPr>
          <p:cNvSpPr>
            <a:spLocks noGrp="1"/>
          </p:cNvSpPr>
          <p:nvPr>
            <p:ph idx="1"/>
          </p:nvPr>
        </p:nvSpPr>
        <p:spPr>
          <a:xfrm>
            <a:off x="838200" y="5342940"/>
            <a:ext cx="10515600" cy="1515060"/>
          </a:xfrm>
        </p:spPr>
        <p:txBody>
          <a:bodyPr>
            <a:normAutofit/>
          </a:bodyPr>
          <a:lstStyle/>
          <a:p>
            <a:pPr marL="0" indent="0">
              <a:buNone/>
            </a:pPr>
            <a:r>
              <a:rPr lang="en-US" sz="2000" b="0" i="0" dirty="0">
                <a:solidFill>
                  <a:srgbClr val="1C1D1E"/>
                </a:solidFill>
                <a:effectLst/>
                <a:latin typeface="Aptos Display" panose="020B0004020202020204" pitchFamily="34" charset="0"/>
              </a:rPr>
              <a:t>Prediction Attribution Using Integrated Gradients </a:t>
            </a:r>
            <a:r>
              <a:rPr lang="en-US" sz="2000" b="0" i="1" dirty="0">
                <a:solidFill>
                  <a:srgbClr val="1C1D1E"/>
                </a:solidFill>
                <a:effectLst/>
                <a:latin typeface="Aptos Display" panose="020B0004020202020204" pitchFamily="34" charset="0"/>
              </a:rPr>
              <a:t>Note</a:t>
            </a:r>
            <a:r>
              <a:rPr lang="en-US" sz="2000" b="0" i="0" dirty="0">
                <a:solidFill>
                  <a:srgbClr val="1C1D1E"/>
                </a:solidFill>
                <a:effectLst/>
                <a:latin typeface="Aptos Display" panose="020B0004020202020204" pitchFamily="34" charset="0"/>
              </a:rPr>
              <a:t>: The shaded tokens contributed to the predicted label to a degree relative to the depth of their shading.</a:t>
            </a:r>
            <a:endParaRPr lang="en-US" sz="2000" dirty="0">
              <a:latin typeface="Aptos Display" panose="020B0004020202020204" pitchFamily="34" charset="0"/>
            </a:endParaRPr>
          </a:p>
        </p:txBody>
      </p:sp>
      <p:pic>
        <p:nvPicPr>
          <p:cNvPr id="1026" name="Picture 2" descr="Details are in the caption following the image">
            <a:extLst>
              <a:ext uri="{FF2B5EF4-FFF2-40B4-BE49-F238E27FC236}">
                <a16:creationId xmlns:a16="http://schemas.microsoft.com/office/drawing/2014/main" id="{6EDE4EC1-69E5-7A2F-6AF2-AA6C1EE70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729" y="1699628"/>
            <a:ext cx="7412912" cy="308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5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42C2DD1-E542-2586-003E-1557E7B19142}"/>
              </a:ext>
            </a:extLst>
          </p:cNvPr>
          <p:cNvSpPr>
            <a:spLocks noGrp="1"/>
          </p:cNvSpPr>
          <p:nvPr>
            <p:ph type="title"/>
          </p:nvPr>
        </p:nvSpPr>
        <p:spPr>
          <a:xfrm>
            <a:off x="3331354" y="467256"/>
            <a:ext cx="9833548" cy="663916"/>
          </a:xfrm>
        </p:spPr>
        <p:txBody>
          <a:bodyPr anchor="b">
            <a:normAutofit/>
          </a:bodyPr>
          <a:lstStyle/>
          <a:p>
            <a:pPr algn="ctr"/>
            <a:r>
              <a:rPr lang="en-US" sz="3600" dirty="0">
                <a:solidFill>
                  <a:schemeClr val="tx2"/>
                </a:solidFill>
                <a:highlight>
                  <a:srgbClr val="FFFF00"/>
                </a:highlight>
                <a:latin typeface="Aptos Display" panose="020B0004020202020204" pitchFamily="34" charset="0"/>
              </a:rPr>
              <a:t>Why would someone be divisive online?</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DE8069C7-6003-992D-FBE8-B5529E058B29}"/>
              </a:ext>
            </a:extLst>
          </p:cNvPr>
          <p:cNvSpPr txBox="1">
            <a:spLocks/>
          </p:cNvSpPr>
          <p:nvPr/>
        </p:nvSpPr>
        <p:spPr>
          <a:xfrm>
            <a:off x="1489213" y="2040140"/>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latin typeface="Aptos Display" panose="020B0004020202020204" pitchFamily="34" charset="0"/>
              </a:rPr>
              <a:t>Can we hypothesize how and why?</a:t>
            </a:r>
          </a:p>
        </p:txBody>
      </p:sp>
      <p:sp>
        <p:nvSpPr>
          <p:cNvPr id="5" name="Title 1">
            <a:extLst>
              <a:ext uri="{FF2B5EF4-FFF2-40B4-BE49-F238E27FC236}">
                <a16:creationId xmlns:a16="http://schemas.microsoft.com/office/drawing/2014/main" id="{9189DE9C-70A6-70F7-B0FC-DF97A816145F}"/>
              </a:ext>
            </a:extLst>
          </p:cNvPr>
          <p:cNvSpPr txBox="1">
            <a:spLocks/>
          </p:cNvSpPr>
          <p:nvPr/>
        </p:nvSpPr>
        <p:spPr>
          <a:xfrm>
            <a:off x="1277317" y="3419833"/>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highlight>
                  <a:srgbClr val="FFFF00"/>
                </a:highlight>
                <a:latin typeface="Aptos Display" panose="020B0004020202020204" pitchFamily="34" charset="0"/>
              </a:rPr>
              <a:t>Can we categorize social media posts?</a:t>
            </a:r>
          </a:p>
        </p:txBody>
      </p:sp>
      <p:sp>
        <p:nvSpPr>
          <p:cNvPr id="6" name="Title 1">
            <a:extLst>
              <a:ext uri="{FF2B5EF4-FFF2-40B4-BE49-F238E27FC236}">
                <a16:creationId xmlns:a16="http://schemas.microsoft.com/office/drawing/2014/main" id="{F1154E91-C30B-1DC6-A021-00736192AB4F}"/>
              </a:ext>
            </a:extLst>
          </p:cNvPr>
          <p:cNvSpPr txBox="1">
            <a:spLocks/>
          </p:cNvSpPr>
          <p:nvPr/>
        </p:nvSpPr>
        <p:spPr>
          <a:xfrm>
            <a:off x="635776" y="4744194"/>
            <a:ext cx="9833548" cy="6639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latin typeface="Aptos Display" panose="020B0004020202020204" pitchFamily="34" charset="0"/>
              </a:rPr>
              <a:t>Can we analyze dynamics using those posts?</a:t>
            </a:r>
          </a:p>
        </p:txBody>
      </p:sp>
      <p:sp>
        <p:nvSpPr>
          <p:cNvPr id="7" name="TextBox 6">
            <a:extLst>
              <a:ext uri="{FF2B5EF4-FFF2-40B4-BE49-F238E27FC236}">
                <a16:creationId xmlns:a16="http://schemas.microsoft.com/office/drawing/2014/main" id="{CFDDA5D8-3679-29BB-BFBC-DDF4266877CE}"/>
              </a:ext>
            </a:extLst>
          </p:cNvPr>
          <p:cNvSpPr txBox="1"/>
          <p:nvPr/>
        </p:nvSpPr>
        <p:spPr>
          <a:xfrm>
            <a:off x="313765" y="304800"/>
            <a:ext cx="1631576" cy="830997"/>
          </a:xfrm>
          <a:prstGeom prst="rect">
            <a:avLst/>
          </a:prstGeom>
          <a:noFill/>
        </p:spPr>
        <p:txBody>
          <a:bodyPr wrap="square" rtlCol="0">
            <a:spAutoFit/>
          </a:bodyPr>
          <a:lstStyle/>
          <a:p>
            <a:r>
              <a:rPr lang="en-US" sz="2400" dirty="0"/>
              <a:t>Motivation</a:t>
            </a:r>
          </a:p>
          <a:p>
            <a:r>
              <a:rPr lang="en-US" sz="2400" dirty="0"/>
              <a:t>Revisited</a:t>
            </a:r>
          </a:p>
        </p:txBody>
      </p:sp>
    </p:spTree>
    <p:extLst>
      <p:ext uri="{BB962C8B-B14F-4D97-AF65-F5344CB8AC3E}">
        <p14:creationId xmlns:p14="http://schemas.microsoft.com/office/powerpoint/2010/main" val="270035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792CD9-659D-4599-BD4F-99DA5990E35C}">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 Display</vt:lpstr>
      <vt:lpstr>Arial</vt:lpstr>
      <vt:lpstr>Bahnschrift SemiBold</vt:lpstr>
      <vt:lpstr>Calibri</vt:lpstr>
      <vt:lpstr>Calibri Light</vt:lpstr>
      <vt:lpstr>Courier New</vt:lpstr>
      <vt:lpstr>Open Sans</vt:lpstr>
      <vt:lpstr>Office Theme</vt:lpstr>
      <vt:lpstr>PowerPoint Presentation</vt:lpstr>
      <vt:lpstr>PowerPoint Presentation</vt:lpstr>
      <vt:lpstr>Why would someone be divisive online? Let’s discuss!</vt:lpstr>
      <vt:lpstr>The anatomy of polarizing language</vt:lpstr>
      <vt:lpstr>Humans do well at finding polarization</vt:lpstr>
      <vt:lpstr>…Transformer Models do better</vt:lpstr>
      <vt:lpstr>PowerPoint Presentation</vt:lpstr>
      <vt:lpstr>How RoBERTa categorizes tweets</vt:lpstr>
      <vt:lpstr>Why would someone be divisive online?</vt:lpstr>
      <vt:lpstr>Five hypotheses on how and why!</vt:lpstr>
      <vt:lpstr>Modelling – OLS Regression</vt:lpstr>
      <vt:lpstr>PowerPoint Presentation</vt:lpstr>
      <vt:lpstr>PowerPoint Presentation</vt:lpstr>
      <vt:lpstr>PowerPoint Presentation</vt:lpstr>
      <vt:lpstr>PowerPoint Presentation</vt:lpstr>
      <vt:lpstr>PowerPoint Presentation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 Snowy</dc:creator>
  <cp:lastModifiedBy>Szymanski, Bolek</cp:lastModifiedBy>
  <cp:revision>4</cp:revision>
  <dcterms:created xsi:type="dcterms:W3CDTF">2023-10-25T04:36:43Z</dcterms:created>
  <dcterms:modified xsi:type="dcterms:W3CDTF">2023-10-26T12:34:34Z</dcterms:modified>
</cp:coreProperties>
</file>